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4"/>
  </p:notesMasterIdLst>
  <p:sldIdLst>
    <p:sldId id="256" r:id="rId2"/>
    <p:sldId id="365" r:id="rId3"/>
    <p:sldId id="380" r:id="rId4"/>
    <p:sldId id="379" r:id="rId5"/>
    <p:sldId id="382" r:id="rId6"/>
    <p:sldId id="366" r:id="rId7"/>
    <p:sldId id="367" r:id="rId8"/>
    <p:sldId id="381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75" r:id="rId17"/>
    <p:sldId id="376" r:id="rId18"/>
    <p:sldId id="377" r:id="rId19"/>
    <p:sldId id="378" r:id="rId20"/>
    <p:sldId id="363" r:id="rId21"/>
    <p:sldId id="364" r:id="rId22"/>
    <p:sldId id="383" r:id="rId23"/>
    <p:sldId id="384" r:id="rId24"/>
    <p:sldId id="385" r:id="rId25"/>
    <p:sldId id="386" r:id="rId26"/>
    <p:sldId id="387" r:id="rId27"/>
    <p:sldId id="388" r:id="rId28"/>
    <p:sldId id="389" r:id="rId29"/>
    <p:sldId id="390" r:id="rId30"/>
    <p:sldId id="391" r:id="rId31"/>
    <p:sldId id="392" r:id="rId32"/>
    <p:sldId id="393" r:id="rId33"/>
    <p:sldId id="394" r:id="rId34"/>
    <p:sldId id="395" r:id="rId35"/>
    <p:sldId id="396" r:id="rId36"/>
    <p:sldId id="397" r:id="rId37"/>
    <p:sldId id="400" r:id="rId38"/>
    <p:sldId id="399" r:id="rId39"/>
    <p:sldId id="401" r:id="rId40"/>
    <p:sldId id="402" r:id="rId41"/>
    <p:sldId id="403" r:id="rId42"/>
    <p:sldId id="404" r:id="rId43"/>
    <p:sldId id="398" r:id="rId44"/>
    <p:sldId id="405" r:id="rId45"/>
    <p:sldId id="407" r:id="rId46"/>
    <p:sldId id="408" r:id="rId47"/>
    <p:sldId id="409" r:id="rId48"/>
    <p:sldId id="410" r:id="rId49"/>
    <p:sldId id="414" r:id="rId50"/>
    <p:sldId id="411" r:id="rId51"/>
    <p:sldId id="413" r:id="rId52"/>
    <p:sldId id="412" r:id="rId53"/>
  </p:sldIdLst>
  <p:sldSz cx="9144000" cy="6858000" type="screen4x3"/>
  <p:notesSz cx="6858000" cy="9144000"/>
  <p:defaultTextStyle>
    <a:defPPr>
      <a:defRPr lang="es-CO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94" autoAdjust="0"/>
    <p:restoredTop sz="98097" autoAdjust="0"/>
  </p:normalViewPr>
  <p:slideViewPr>
    <p:cSldViewPr>
      <p:cViewPr varScale="1">
        <p:scale>
          <a:sx n="86" d="100"/>
          <a:sy n="86" d="100"/>
        </p:scale>
        <p:origin x="-81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5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hape 3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1443" name="Shape 4"/>
          <p:cNvSpPr txBox="1">
            <a:spLocks noGrp="1"/>
          </p:cNvSpPr>
          <p:nvPr>
            <p:ph type="dt" idx="10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3076" name="Shape 5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61446" name="Shape 7"/>
          <p:cNvSpPr txBox="1">
            <a:spLocks noGrp="1"/>
          </p:cNvSpPr>
          <p:nvPr>
            <p:ph type="ftr" idx="11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1447" name="Shape 8"/>
          <p:cNvSpPr txBox="1">
            <a:spLocks noGrp="1"/>
          </p:cNvSpPr>
          <p:nvPr>
            <p:ph type="sldNum" idx="12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25000"/>
              <a:defRPr sz="1200">
                <a:solidFill>
                  <a:srgbClr val="000000"/>
                </a:solidFill>
                <a:latin typeface="Calibri" pitchFamily="34" charset="0"/>
                <a:cs typeface="Arial" charset="0"/>
                <a:sym typeface="Calibri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C9B8747D-5335-48C1-9C50-14A2BA349312}" type="slidenum">
              <a:rPr lang="es-CO" altLang="es-CO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xmlns="" val="1122900066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8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5123" name="Shape 86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C9B8747D-5335-48C1-9C50-14A2BA349312}" type="slidenum">
              <a:rPr lang="es-CO" altLang="es-CO" smtClean="0"/>
              <a:pPr/>
              <a:t>21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xmlns="" val="2178237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5960-D811-4FDD-8B00-F6A9E13347C9}" type="slidenum">
              <a:rPr lang="es-CO" smtClean="0"/>
              <a:pPr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1303317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C9B8747D-5335-48C1-9C50-14A2BA349312}" type="slidenum">
              <a:rPr lang="es-CO" altLang="es-CO" smtClean="0"/>
              <a:pPr/>
              <a:t>33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xmlns="" val="2826865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5960-D811-4FDD-8B00-F6A9E13347C9}" type="slidenum">
              <a:rPr lang="es-CO" smtClean="0"/>
              <a:pPr/>
              <a:t>34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2004612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C9B8747D-5335-48C1-9C50-14A2BA349312}" type="slidenum">
              <a:rPr lang="es-CO" altLang="es-CO" smtClean="0"/>
              <a:pPr/>
              <a:t>45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xmlns="" val="327345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5960-D811-4FDD-8B00-F6A9E13347C9}" type="slidenum">
              <a:rPr lang="es-CO" smtClean="0"/>
              <a:pPr/>
              <a:t>46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410337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5960-D811-4FDD-8B00-F6A9E13347C9}" type="slidenum">
              <a:rPr lang="es-CO" smtClean="0"/>
              <a:pPr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2401154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6387: BAFF INTERSTICIAL: EXPRESIÓN EN INFILTRADO INFLAMATORIO MONONUCLEAR.</a:t>
            </a:r>
          </a:p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6387: BCMA: EXPRESIÓN INTERSTICIAL EN INFILTRADO INFLAMATORIO</a:t>
            </a:r>
          </a:p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6387: CD20: EN EL INFILTRADO MONONUCLEAR INFLAMATORIO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5960-D811-4FDD-8B00-F6A9E13347C9}" type="slidenum">
              <a:rPr lang="es-CO" smtClean="0"/>
              <a:pPr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1221657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3621 BAFF: EXPRESIÓN EN MEMBRANA Y CITOPLASMA EN INFILTRADO INTERSTICIAL DE BAFF, CLASE IIIC,  TÚBULOS ATRÓFICOS.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CLASIFICACIÓN IIIA VS. C DEPENDEN DE LA LESIONES GLOMERULARES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3621 BCMA : CITOPLASMÁTICO, EXPRESIÓN EN INFILTRADO INFLAMATORIO MONONUCLEAR INTERSTICIAL. </a:t>
            </a:r>
          </a:p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3621 INTERSTICIO:  CD20 EN INFILTRADO INFLAMATORIO INTERSTICIAL</a:t>
            </a:r>
          </a:p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3621 TACI INTERSTICIAL: MARCACIÓN NUCLEAR EN EL TÚBULO EN TODOS LOS CASOS, Y EXPRESIÓN NUCLEAR DE CÉLULUAS INFLAMATORIAS</a:t>
            </a:r>
          </a:p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3621: TACI: MARCADORES EN PODOCITOS Y EN ALGUNAS CÉLULAS MESANGIALES NUCLEAR: GLOMÉRULO. EN IIIC. 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5960-D811-4FDD-8B00-F6A9E13347C9}" type="slidenum">
              <a:rPr lang="es-CO" smtClean="0"/>
              <a:pPr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1811236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6387: BAFF INTERSTICIAL: EXPRESIÓN EN INFILTRADO INFLAMATORIO MONONUCLEAR.</a:t>
            </a:r>
          </a:p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6387: BCMA: EXPRESIÓN INTERSTICIAL EN INFILTRADO INFLAMATORIO</a:t>
            </a:r>
          </a:p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6387: CD20: EN EL INFILTRADO MONONUCLEAR INFLAMATORIO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5960-D811-4FDD-8B00-F6A9E13347C9}" type="slidenum">
              <a:rPr lang="es-CO" smtClean="0"/>
              <a:pPr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4234743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6387: BAFF INTERSTICIAL: EXPRESIÓN EN INFILTRADO INFLAMATORIO MONONUCLEAR.</a:t>
            </a:r>
          </a:p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6387: BCMA: EXPRESIÓN INTERSTICIAL EN INFILTRADO INFLAMATORIO</a:t>
            </a:r>
          </a:p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6387: CD20: EN EL INFILTRADO MONONUCLEAR INFLAMATORIO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5960-D811-4FDD-8B00-F6A9E13347C9}" type="slidenum">
              <a:rPr lang="es-CO" smtClean="0"/>
              <a:pPr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3446491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6387: BAFF INTERSTICIAL: EXPRESIÓN EN INFILTRADO INFLAMATORIO MONONUCLEAR.</a:t>
            </a:r>
          </a:p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6387: BCMA: EXPRESIÓN INTERSTICIAL EN INFILTRADO INFLAMATORIO</a:t>
            </a:r>
          </a:p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6387: CD20: EN EL INFILTRADO MONONUCLEAR INFLAMATORIO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5960-D811-4FDD-8B00-F6A9E13347C9}" type="slidenum">
              <a:rPr lang="es-CO" smtClean="0"/>
              <a:pPr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1879125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CLASE V: PODOCITOS MUY ACTIVADOS EN SEMILUNAS Y TIPO V. </a:t>
            </a:r>
          </a:p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15384: EPXRESIÓN DE TACI EN POOCITOS ACTIVADOS (PERIFERIA) Y EN ALGUNAS CÉLULAS MESANGIALES. </a:t>
            </a:r>
          </a:p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15384.: BAFF: PODOCITOS Y EN AGLUNAS CÉLULAS MESANGIALES. 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MAYOR CORRELACIÓN DE BAFF Y TACI EN TIPO V GLOMERULAR. </a:t>
            </a:r>
          </a:p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16105: BCMA: EN POCITOS Y CÉLULAS MESANGIALES. </a:t>
            </a:r>
          </a:p>
          <a:p>
            <a:pPr lvl="0"/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15384: CD20: INFILTRADO INTERSTICIAL INFLAMATORIO. 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Siempre TACI TUBULAR EN DIFERENTES DILUCIONES. 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D5960-D811-4FDD-8B00-F6A9E13347C9}" type="slidenum">
              <a:rPr lang="es-CO" smtClean="0"/>
              <a:pPr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2423477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C9B8747D-5335-48C1-9C50-14A2BA349312}" type="slidenum">
              <a:rPr lang="es-CO" altLang="es-CO" smtClean="0"/>
              <a:pPr/>
              <a:t>20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xmlns="" val="3895512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r" rtl="0">
              <a:spcBef>
                <a:spcPts val="0"/>
              </a:spcBef>
              <a:buClr>
                <a:srgbClr val="006600"/>
              </a:buClr>
              <a:buFont typeface="Calibri"/>
              <a:buNone/>
              <a:defRPr sz="4400" b="1" i="0" u="none" strike="noStrike" cap="none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s-ES"/>
              <a:t>Haga clic para modificar el estilo de título del patrón</a:t>
            </a:r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S"/>
              <a:t>Haga clic para editar el estilo de subtítulo del patrón</a:t>
            </a:r>
            <a:endParaRPr dirty="0"/>
          </a:p>
        </p:txBody>
      </p:sp>
      <p:sp>
        <p:nvSpPr>
          <p:cNvPr id="4" name="Shape 18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5" name="Shape 19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CO" altLang="es-CO" dirty="0"/>
          </a:p>
        </p:txBody>
      </p:sp>
      <p:sp>
        <p:nvSpPr>
          <p:cNvPr id="6" name="Shape 20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z="1200">
                <a:solidFill>
                  <a:srgbClr val="888888"/>
                </a:solidFill>
                <a:latin typeface="Calibri" pitchFamily="34" charset="0"/>
                <a:cs typeface="Arial" charset="0"/>
                <a:sym typeface="Calibri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B9904A9F-9909-4DC2-B060-C22F359171D9}" type="slidenum">
              <a:rPr lang="es-CO" altLang="es-CO"/>
              <a:pPr/>
              <a:t>‹Nº›</a:t>
            </a:fld>
            <a:endParaRPr lang="es-CO" altLang="es-CO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1157" y="404664"/>
            <a:ext cx="4029075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6391" y="5254575"/>
            <a:ext cx="45243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1868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16" t="12375" r="4719" b="14326"/>
          <a:stretch/>
        </p:blipFill>
        <p:spPr bwMode="auto">
          <a:xfrm>
            <a:off x="7094644" y="72241"/>
            <a:ext cx="1986953" cy="60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67544" y="543819"/>
            <a:ext cx="8219256" cy="108498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r" rtl="0">
              <a:spcBef>
                <a:spcPts val="0"/>
              </a:spcBef>
              <a:buClr>
                <a:srgbClr val="006600"/>
              </a:buClr>
              <a:buFont typeface="Calibri"/>
              <a:buNone/>
              <a:defRPr sz="4400" b="1" i="0" u="none" strike="noStrike" cap="none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s-ES"/>
              <a:t>Haga clic para modificar el estilo de título del patrón</a:t>
            </a:r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711349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5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678BED-54C4-48AE-953E-390375B0F1B2}" type="slidenum">
              <a:rPr lang="es-CO" altLang="es-CO"/>
              <a:pPr/>
              <a:t>‹Nº›</a:t>
            </a:fld>
            <a:endParaRPr lang="es-CO" altLang="es-CO"/>
          </a:p>
        </p:txBody>
      </p: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68218"/>
            <a:ext cx="28829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3259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8946" y="116632"/>
            <a:ext cx="19875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r" rtl="0">
              <a:spcBef>
                <a:spcPts val="0"/>
              </a:spcBef>
              <a:buClr>
                <a:srgbClr val="006600"/>
              </a:buClr>
              <a:buFont typeface="Calibri"/>
              <a:buNone/>
              <a:defRPr sz="4400" b="1" i="0" u="none" strike="noStrike" cap="none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s-ES"/>
              <a:t>Haga clic para modificar el estilo de título del patrón</a:t>
            </a:r>
            <a:endParaRPr dirty="0"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971600" y="1600201"/>
            <a:ext cx="3524199" cy="40610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1" y="1600201"/>
            <a:ext cx="3628900" cy="40762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7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D7B006-93E6-4DD1-B95B-0EF2AE1C0A8D}" type="slidenum">
              <a:rPr lang="es-CO" altLang="es-CO"/>
              <a:pPr/>
              <a:t>‹Nº›</a:t>
            </a:fld>
            <a:endParaRPr lang="es-CO" altLang="es-CO"/>
          </a:p>
        </p:txBody>
      </p:sp>
      <p:pic>
        <p:nvPicPr>
          <p:cNvPr id="409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596210"/>
            <a:ext cx="28829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2468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19875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r" rtl="0">
              <a:spcBef>
                <a:spcPts val="0"/>
              </a:spcBef>
              <a:buClr>
                <a:srgbClr val="006600"/>
              </a:buClr>
              <a:buFont typeface="Calibri"/>
              <a:buNone/>
              <a:defRPr sz="4400" b="1" i="0" u="none" strike="noStrike" cap="none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8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9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02FB2-C1F6-41C6-A530-22FC2881077C}" type="slidenum">
              <a:rPr lang="es-CO" altLang="es-CO"/>
              <a:pPr/>
              <a:t>‹Nº›</a:t>
            </a:fld>
            <a:endParaRPr lang="es-CO" altLang="es-CO"/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668218"/>
            <a:ext cx="28829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69237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6938" y="188640"/>
            <a:ext cx="19875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spcBef>
                <a:spcPts val="0"/>
              </a:spcBef>
              <a:buClr>
                <a:srgbClr val="006600"/>
              </a:buClr>
              <a:buFont typeface="Calibri"/>
              <a:buNone/>
              <a:defRPr sz="2000" b="1" i="0" u="none" strike="noStrike" cap="none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7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838880-D19B-4DA9-8184-4AD9413254B2}" type="slidenum">
              <a:rPr lang="es-CO" altLang="es-CO"/>
              <a:pPr/>
              <a:t>‹Nº›</a:t>
            </a:fld>
            <a:endParaRPr lang="es-CO" altLang="es-CO"/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1100" y="5668218"/>
            <a:ext cx="28829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28362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n con título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1454"/>
            <a:ext cx="19875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spcBef>
                <a:spcPts val="0"/>
              </a:spcBef>
              <a:buClr>
                <a:srgbClr val="006600"/>
              </a:buClr>
              <a:buFont typeface="Calibri"/>
              <a:buNone/>
              <a:defRPr sz="2000" b="1" i="0" u="none" strike="noStrike" cap="none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s-ES" noProof="0">
                <a:sym typeface="Calibri"/>
              </a:rPr>
              <a:t>Haga clic en el icono para agregar una imagen</a:t>
            </a:r>
            <a:endParaRPr noProof="0"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7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34EFA4-9C85-43B6-AFD6-43962E92830D}" type="slidenum">
              <a:rPr lang="es-CO" altLang="es-CO"/>
              <a:pPr/>
              <a:t>‹Nº›</a:t>
            </a:fld>
            <a:endParaRPr lang="es-CO" altLang="es-CO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668218"/>
            <a:ext cx="28829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5707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y texto vertical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6938" y="161454"/>
            <a:ext cx="19875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r" rtl="0">
              <a:spcBef>
                <a:spcPts val="0"/>
              </a:spcBef>
              <a:buClr>
                <a:srgbClr val="006600"/>
              </a:buClr>
              <a:buFont typeface="Calibri"/>
              <a:buNone/>
              <a:defRPr sz="4400" b="1" i="0" u="none" strike="noStrike" cap="none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s-ES"/>
              <a:t>Haga clic para modificar el estilo de título del patrón</a:t>
            </a:r>
            <a:endParaRPr dirty="0"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5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38695A-C4A8-4E0F-9BB2-3D157F9852CA}" type="slidenum">
              <a:rPr lang="es-CO" altLang="es-CO"/>
              <a:pPr/>
              <a:t>‹Nº›</a:t>
            </a:fld>
            <a:endParaRPr lang="es-CO" altLang="es-CO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1100" y="5589240"/>
            <a:ext cx="28829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7366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vertical y text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6938" y="116632"/>
            <a:ext cx="19875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r" rtl="0">
              <a:spcBef>
                <a:spcPts val="0"/>
              </a:spcBef>
              <a:buClr>
                <a:srgbClr val="006600"/>
              </a:buClr>
              <a:buFont typeface="Calibri"/>
              <a:buNone/>
              <a:defRPr sz="4400" b="1" i="0" u="none" strike="noStrike" cap="none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s-ES"/>
              <a:t>Haga clic para modificar el estilo de título del patrón</a:t>
            </a:r>
            <a:endParaRPr dirty="0"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5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6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4A744D-3444-4307-AD26-0E17EAC0B74B}" type="slidenum">
              <a:rPr lang="es-CO" altLang="es-CO"/>
              <a:pPr/>
              <a:t>‹Nº›</a:t>
            </a:fld>
            <a:endParaRPr lang="es-CO" altLang="es-CO"/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1100" y="5596210"/>
            <a:ext cx="28829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4257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10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CO" altLang="es-CO" dirty="0">
              <a:sym typeface="Arial" charset="0"/>
            </a:endParaRPr>
          </a:p>
        </p:txBody>
      </p:sp>
      <p:sp>
        <p:nvSpPr>
          <p:cNvPr id="1027" name="Shape 11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CO" altLang="es-CO">
              <a:sym typeface="Arial" charset="0"/>
            </a:endParaRPr>
          </a:p>
        </p:txBody>
      </p:sp>
      <p:sp>
        <p:nvSpPr>
          <p:cNvPr id="1028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88888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1029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88888"/>
                </a:solidFill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1030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Pct val="25000"/>
              <a:defRPr sz="1200">
                <a:solidFill>
                  <a:srgbClr val="888888"/>
                </a:solidFill>
                <a:latin typeface="Calibri" pitchFamily="34" charset="0"/>
                <a:cs typeface="Arial" charset="0"/>
                <a:sym typeface="Calibri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7FF99152-6224-44B2-BBE3-B605895437D7}" type="slidenum">
              <a:rPr lang="es-CO" altLang="es-CO"/>
              <a:pPr/>
              <a:t>‹Nº›</a:t>
            </a:fld>
            <a:endParaRPr lang="es-CO" altLang="es-CO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74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TRABAJOS\2017\UIC\Dia%20Investigacion%202\MEMORIAS\charlas\16.wav" TargetMode="Externa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683568" y="3573016"/>
            <a:ext cx="7848871" cy="1656184"/>
          </a:xfrm>
          <a:ln w="28575">
            <a:solidFill>
              <a:srgbClr val="008000"/>
            </a:solidFill>
          </a:ln>
        </p:spPr>
        <p:txBody>
          <a:bodyPr/>
          <a:lstStyle/>
          <a:p>
            <a:r>
              <a:rPr lang="es-CO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Dr. Carlos A. Cañas,  Dr. Fabio Bonilla-Abadía, Dr. Andrés </a:t>
            </a:r>
            <a:r>
              <a:rPr lang="es-CO" sz="20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Agualimpia</a:t>
            </a:r>
            <a:r>
              <a:rPr lang="es-CO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</a:p>
          <a:p>
            <a:r>
              <a:rPr lang="es-CO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 Dr. Alex Echeverri,  Dr. Andrés Hormaza,  </a:t>
            </a:r>
            <a:r>
              <a:rPr lang="es-CO" sz="20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Bsc</a:t>
            </a:r>
            <a:r>
              <a:rPr lang="es-CO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. Gloria Lucia Castaño, </a:t>
            </a:r>
          </a:p>
          <a:p>
            <a:r>
              <a:rPr lang="es-CO" sz="20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Bsc</a:t>
            </a:r>
            <a:r>
              <a:rPr lang="es-CO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. Carmen Manuela Castillo, Dr. David Aguirre, Dra. Erika Navarro, </a:t>
            </a:r>
          </a:p>
          <a:p>
            <a:r>
              <a:rPr lang="es-CO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Dr. Juan-Camilo Naranjo; Dr. </a:t>
            </a:r>
            <a:r>
              <a:rPr lang="es-CO" sz="20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Ivan</a:t>
            </a:r>
            <a:r>
              <a:rPr lang="es-CO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s-CO" sz="20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Posso</a:t>
            </a:r>
            <a:r>
              <a:rPr lang="es-CO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- Osorio; </a:t>
            </a:r>
            <a:r>
              <a:rPr lang="es-CO" sz="2000" b="1" u="sng" dirty="0">
                <a:solidFill>
                  <a:schemeClr val="tx1"/>
                </a:solidFill>
                <a:latin typeface="Calibri" panose="020F0502020204030204" pitchFamily="34" charset="0"/>
              </a:rPr>
              <a:t>Dr. Gabriel J. Tobón</a:t>
            </a:r>
          </a:p>
          <a:p>
            <a:endParaRPr lang="es-CO" dirty="0"/>
          </a:p>
        </p:txBody>
      </p:sp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1153430" y="1988840"/>
            <a:ext cx="6984776" cy="1470024"/>
          </a:xfrm>
        </p:spPr>
        <p:txBody>
          <a:bodyPr/>
          <a:lstStyle/>
          <a:p>
            <a:pPr algn="ctr"/>
            <a:r>
              <a:rPr lang="es-CO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Unidad de Reumatología y</a:t>
            </a:r>
            <a:br>
              <a:rPr lang="es-CO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s-CO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Laboratorio de Inmunología</a:t>
            </a:r>
          </a:p>
        </p:txBody>
      </p:sp>
      <p:pic>
        <p:nvPicPr>
          <p:cNvPr id="6" name="16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51520" y="18864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>
                <a:latin typeface="Calibri" panose="020F0502020204030204" pitchFamily="34" charset="0"/>
              </a:rPr>
              <a:t>Objective</a:t>
            </a:r>
            <a:endParaRPr lang="es-CO" dirty="0">
              <a:latin typeface="Calibri" panose="020F0502020204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2808312"/>
          </a:xfrm>
          <a:solidFill>
            <a:schemeClr val="bg1">
              <a:lumMod val="95000"/>
            </a:schemeClr>
          </a:solidFill>
          <a:ln w="38100">
            <a:solidFill>
              <a:srgbClr val="008000"/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008000"/>
                </a:solidFill>
                <a:latin typeface="Calibri" panose="020F0502020204030204" pitchFamily="34" charset="0"/>
              </a:rPr>
              <a:t>To evaluate BAFF and their receptors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008000"/>
                </a:solidFill>
                <a:latin typeface="Calibri" panose="020F0502020204030204" pitchFamily="34" charset="0"/>
              </a:rPr>
              <a:t> (BAFF-R, BCMA and TACI) expression in renal biopsies with lupus nephritis diagnosis and its association with pathological class and inflammation scores.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s-CO" sz="3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xmlns="" val="436348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>
                <a:latin typeface="Calibri" panose="020F0502020204030204" pitchFamily="34" charset="0"/>
              </a:rPr>
              <a:t>Methods</a:t>
            </a:r>
            <a:endParaRPr lang="es-CO" dirty="0">
              <a:latin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8363272" cy="490023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38436" y="1497821"/>
            <a:ext cx="7200800" cy="489364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b="1" dirty="0">
                <a:latin typeface="Calibri" panose="020F0502020204030204" pitchFamily="34" charset="0"/>
              </a:rPr>
              <a:t>Renal </a:t>
            </a:r>
            <a:r>
              <a:rPr lang="es-CO" sz="2000" b="1" dirty="0" err="1">
                <a:latin typeface="Calibri" panose="020F0502020204030204" pitchFamily="34" charset="0"/>
              </a:rPr>
              <a:t>biopsies</a:t>
            </a:r>
            <a:r>
              <a:rPr lang="es-CO" sz="2000" b="1" dirty="0">
                <a:latin typeface="Calibri" panose="020F0502020204030204" pitchFamily="34" charset="0"/>
              </a:rPr>
              <a:t> </a:t>
            </a:r>
            <a:r>
              <a:rPr lang="es-CO" sz="2000" b="1" dirty="0" err="1">
                <a:latin typeface="Calibri" panose="020F0502020204030204" pitchFamily="34" charset="0"/>
              </a:rPr>
              <a:t>from</a:t>
            </a:r>
            <a:r>
              <a:rPr lang="es-CO" sz="2000" b="1" dirty="0">
                <a:latin typeface="Calibri" panose="020F0502020204030204" pitchFamily="34" charset="0"/>
              </a:rPr>
              <a:t> LN </a:t>
            </a:r>
            <a:r>
              <a:rPr lang="es-CO" sz="2000" b="1" dirty="0" err="1">
                <a:latin typeface="Calibri" panose="020F0502020204030204" pitchFamily="34" charset="0"/>
              </a:rPr>
              <a:t>patients</a:t>
            </a:r>
            <a:r>
              <a:rPr lang="es-CO" sz="2000" b="1" dirty="0">
                <a:latin typeface="Calibri" panose="020F0502020204030204" pitchFamily="34" charset="0"/>
              </a:rPr>
              <a:t> </a:t>
            </a:r>
            <a:r>
              <a:rPr lang="es-CO" sz="2000" b="1" dirty="0" err="1">
                <a:latin typeface="Calibri" panose="020F0502020204030204" pitchFamily="34" charset="0"/>
              </a:rPr>
              <a:t>between</a:t>
            </a:r>
            <a:r>
              <a:rPr lang="es-CO" sz="2000" b="1" dirty="0">
                <a:latin typeface="Calibri" panose="020F0502020204030204" pitchFamily="34" charset="0"/>
              </a:rPr>
              <a:t> 2011-2014 (n=45, mean </a:t>
            </a:r>
            <a:r>
              <a:rPr lang="es-CO" sz="2000" b="1" dirty="0" err="1">
                <a:latin typeface="Calibri" panose="020F0502020204030204" pitchFamily="34" charset="0"/>
              </a:rPr>
              <a:t>age</a:t>
            </a:r>
            <a:r>
              <a:rPr lang="es-CO" sz="2000" b="1" dirty="0">
                <a:latin typeface="Calibri" panose="020F0502020204030204" pitchFamily="34" charset="0"/>
              </a:rPr>
              <a:t>: 30.5 ± 13.9 </a:t>
            </a:r>
            <a:r>
              <a:rPr lang="es-CO" sz="2000" b="1" dirty="0" err="1">
                <a:latin typeface="Calibri" panose="020F0502020204030204" pitchFamily="34" charset="0"/>
              </a:rPr>
              <a:t>years</a:t>
            </a:r>
            <a:r>
              <a:rPr lang="es-CO" sz="2000" b="1" dirty="0">
                <a:latin typeface="Calibri" panose="020F050202020403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000" b="1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b="1" dirty="0" err="1">
                <a:latin typeface="Calibri" panose="020F0502020204030204" pitchFamily="34" charset="0"/>
              </a:rPr>
              <a:t>Classification</a:t>
            </a:r>
            <a:r>
              <a:rPr lang="es-CO" sz="2000" b="1" dirty="0">
                <a:latin typeface="Calibri" panose="020F0502020204030204" pitchFamily="34" charset="0"/>
              </a:rPr>
              <a:t> of lupus </a:t>
            </a:r>
            <a:r>
              <a:rPr lang="es-CO" sz="2000" b="1" dirty="0" err="1">
                <a:latin typeface="Calibri" panose="020F0502020204030204" pitchFamily="34" charset="0"/>
              </a:rPr>
              <a:t>nephritis</a:t>
            </a:r>
            <a:r>
              <a:rPr lang="es-CO" sz="2000" b="1" dirty="0">
                <a:latin typeface="Calibri" panose="020F0502020204030204" pitchFamily="34" charset="0"/>
              </a:rPr>
              <a:t> (</a:t>
            </a:r>
            <a:r>
              <a:rPr lang="es-CO" sz="2000" b="1" dirty="0" err="1">
                <a:latin typeface="Calibri" panose="020F0502020204030204" pitchFamily="34" charset="0"/>
              </a:rPr>
              <a:t>from</a:t>
            </a:r>
            <a:r>
              <a:rPr lang="es-CO" sz="2000" b="1" dirty="0">
                <a:latin typeface="Calibri" panose="020F0502020204030204" pitchFamily="34" charset="0"/>
              </a:rPr>
              <a:t> </a:t>
            </a:r>
            <a:r>
              <a:rPr lang="es-CO" sz="2000" b="1" dirty="0" err="1">
                <a:latin typeface="Calibri" panose="020F0502020204030204" pitchFamily="34" charset="0"/>
              </a:rPr>
              <a:t>class</a:t>
            </a:r>
            <a:r>
              <a:rPr lang="es-CO" sz="2000" b="1" dirty="0">
                <a:latin typeface="Calibri" panose="020F0502020204030204" pitchFamily="34" charset="0"/>
              </a:rPr>
              <a:t> I to VI). </a:t>
            </a:r>
            <a:r>
              <a:rPr lang="es-CO" sz="2000" b="1" i="1" dirty="0">
                <a:latin typeface="Calibri" panose="020F0502020204030204" pitchFamily="34" charset="0"/>
              </a:rPr>
              <a:t>ISN-RPS 2003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000" b="1" i="1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b="1" dirty="0" err="1">
                <a:latin typeface="Calibri" panose="020F0502020204030204" pitchFamily="34" charset="0"/>
              </a:rPr>
              <a:t>Activity</a:t>
            </a:r>
            <a:r>
              <a:rPr lang="es-CO" sz="2000" b="1" dirty="0">
                <a:latin typeface="Calibri" panose="020F0502020204030204" pitchFamily="34" charset="0"/>
              </a:rPr>
              <a:t> scores </a:t>
            </a:r>
            <a:r>
              <a:rPr lang="es-CO" sz="2000" b="1" dirty="0" err="1">
                <a:latin typeface="Calibri" panose="020F0502020204030204" pitchFamily="34" charset="0"/>
              </a:rPr>
              <a:t>from</a:t>
            </a:r>
            <a:r>
              <a:rPr lang="es-CO" sz="2000" b="1" dirty="0">
                <a:latin typeface="Calibri" panose="020F0502020204030204" pitchFamily="34" charset="0"/>
              </a:rPr>
              <a:t> 0 to 24/</a:t>
            </a:r>
            <a:r>
              <a:rPr lang="es-CO" sz="2000" b="1" dirty="0" err="1">
                <a:latin typeface="Calibri" panose="020F0502020204030204" pitchFamily="34" charset="0"/>
              </a:rPr>
              <a:t>Chronicity</a:t>
            </a:r>
            <a:r>
              <a:rPr lang="es-CO" sz="2000" b="1" dirty="0">
                <a:latin typeface="Calibri" panose="020F0502020204030204" pitchFamily="34" charset="0"/>
              </a:rPr>
              <a:t> scores </a:t>
            </a:r>
            <a:r>
              <a:rPr lang="es-CO" sz="2000" b="1" dirty="0" err="1">
                <a:latin typeface="Calibri" panose="020F0502020204030204" pitchFamily="34" charset="0"/>
              </a:rPr>
              <a:t>from</a:t>
            </a:r>
            <a:r>
              <a:rPr lang="es-CO" sz="2000" b="1" dirty="0">
                <a:latin typeface="Calibri" panose="020F0502020204030204" pitchFamily="34" charset="0"/>
              </a:rPr>
              <a:t> 0 to 12. </a:t>
            </a:r>
            <a:r>
              <a:rPr lang="es-CO" sz="1600" b="1" i="1" dirty="0">
                <a:latin typeface="Calibri" panose="020F0502020204030204" pitchFamily="34" charset="0"/>
              </a:rPr>
              <a:t>Austin et al. Am J </a:t>
            </a:r>
            <a:r>
              <a:rPr lang="es-CO" sz="1600" b="1" i="1" dirty="0" err="1">
                <a:latin typeface="Calibri" panose="020F0502020204030204" pitchFamily="34" charset="0"/>
              </a:rPr>
              <a:t>Med</a:t>
            </a:r>
            <a:r>
              <a:rPr lang="es-CO" sz="1600" b="1" i="1" dirty="0">
                <a:latin typeface="Calibri" panose="020F0502020204030204" pitchFamily="34" charset="0"/>
              </a:rPr>
              <a:t> 1983;75</a:t>
            </a:r>
            <a:endParaRPr lang="es-CO" sz="2000" b="1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000" b="1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b="1" dirty="0" err="1">
                <a:latin typeface="Calibri" panose="020F0502020204030204" pitchFamily="34" charset="0"/>
              </a:rPr>
              <a:t>Immunohistochemistry</a:t>
            </a:r>
            <a:endParaRPr lang="es-CO" sz="2000" b="1" dirty="0">
              <a:latin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CO" sz="1600" b="1" dirty="0">
                <a:latin typeface="Calibri" panose="020F0502020204030204" pitchFamily="34" charset="0"/>
              </a:rPr>
              <a:t>CD20 (L-20)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CO" sz="1600" b="1" dirty="0">
                <a:latin typeface="Calibri" panose="020F0502020204030204" pitchFamily="34" charset="0"/>
              </a:rPr>
              <a:t>BAFF (</a:t>
            </a:r>
            <a:r>
              <a:rPr lang="es-CO" sz="1600" b="1" dirty="0" err="1">
                <a:latin typeface="Calibri" panose="020F0502020204030204" pitchFamily="34" charset="0"/>
              </a:rPr>
              <a:t>Buffy</a:t>
            </a:r>
            <a:r>
              <a:rPr lang="es-CO" sz="1600" b="1" dirty="0">
                <a:latin typeface="Calibri" panose="020F0502020204030204" pitchFamily="34" charset="0"/>
              </a:rPr>
              <a:t> 2)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CO" sz="1600" b="1" dirty="0">
                <a:latin typeface="Calibri" panose="020F0502020204030204" pitchFamily="34" charset="0"/>
              </a:rPr>
              <a:t>BAFF-R (11C1)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CO" sz="1600" b="1" dirty="0">
                <a:latin typeface="Calibri" panose="020F0502020204030204" pitchFamily="34" charset="0"/>
              </a:rPr>
              <a:t>TACI (C-9)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CO" sz="1600" b="1" dirty="0">
                <a:latin typeface="Calibri" panose="020F0502020204030204" pitchFamily="34" charset="0"/>
              </a:rPr>
              <a:t>BCMA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1600" b="1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b="1" dirty="0" err="1">
                <a:latin typeface="Calibri" panose="020F0502020204030204" pitchFamily="34" charset="0"/>
              </a:rPr>
              <a:t>Expression</a:t>
            </a:r>
            <a:r>
              <a:rPr lang="es-CO" sz="2000" b="1" dirty="0">
                <a:latin typeface="Calibri" panose="020F0502020204030204" pitchFamily="34" charset="0"/>
              </a:rPr>
              <a:t>: 1: 0-25%; 2: 26-50%; 3: &gt; 51% </a:t>
            </a:r>
            <a:endParaRPr lang="es-CO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23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latin typeface="Calibri" panose="020F0502020204030204" pitchFamily="34" charset="0"/>
              </a:rPr>
              <a:t>Lupus </a:t>
            </a:r>
            <a:r>
              <a:rPr lang="es-CO" dirty="0" err="1">
                <a:latin typeface="Calibri" panose="020F0502020204030204" pitchFamily="34" charset="0"/>
              </a:rPr>
              <a:t>Nephritis</a:t>
            </a:r>
            <a:endParaRPr lang="es-CO" dirty="0">
              <a:latin typeface="Calibri" panose="020F0502020204030204" pitchFamily="34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31867820"/>
              </p:ext>
            </p:extLst>
          </p:nvPr>
        </p:nvGraphicFramePr>
        <p:xfrm>
          <a:off x="459581" y="1772816"/>
          <a:ext cx="8229600" cy="3779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xmlns="" val="370449515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r>
                        <a:rPr lang="en-US" sz="2000" u="none" strike="noStrike" kern="1200" baseline="0" dirty="0">
                          <a:solidFill>
                            <a:schemeClr val="tx1"/>
                          </a:solidFill>
                        </a:rPr>
                        <a:t>International Society of Nephrology/Renal Pathology Society (ISN/RPS) 2003 classification of lupus nephritis</a:t>
                      </a:r>
                      <a:endParaRPr lang="es-CO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61700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s-CO" sz="2000" u="none" strike="noStrike" kern="1200" baseline="0" dirty="0" err="1"/>
                        <a:t>Class</a:t>
                      </a:r>
                      <a:r>
                        <a:rPr lang="es-CO" sz="2000" u="none" strike="noStrike" kern="1200" baseline="0" dirty="0"/>
                        <a:t> I </a:t>
                      </a:r>
                      <a:r>
                        <a:rPr lang="es-CO" sz="2000" u="none" strike="noStrike" kern="1200" baseline="0" dirty="0" err="1"/>
                        <a:t>Minimal</a:t>
                      </a:r>
                      <a:r>
                        <a:rPr lang="es-CO" sz="2000" u="none" strike="noStrike" kern="1200" baseline="0" dirty="0"/>
                        <a:t> </a:t>
                      </a:r>
                      <a:r>
                        <a:rPr lang="es-CO" sz="2000" u="none" strike="noStrike" kern="1200" baseline="0" dirty="0" err="1"/>
                        <a:t>mesangial</a:t>
                      </a:r>
                      <a:r>
                        <a:rPr lang="es-CO" sz="2000" u="none" strike="noStrike" kern="1200" baseline="0" dirty="0"/>
                        <a:t> lupus </a:t>
                      </a:r>
                      <a:r>
                        <a:rPr lang="es-CO" sz="2000" u="none" strike="noStrike" kern="1200" baseline="0" dirty="0" err="1"/>
                        <a:t>nephritis</a:t>
                      </a:r>
                      <a:endParaRPr lang="es-CO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859759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s-CO" sz="2000" u="none" strike="noStrike" kern="1200" baseline="0" dirty="0" err="1"/>
                        <a:t>Class</a:t>
                      </a:r>
                      <a:r>
                        <a:rPr lang="es-CO" sz="2000" u="none" strike="noStrike" kern="1200" baseline="0" dirty="0"/>
                        <a:t> II </a:t>
                      </a:r>
                      <a:r>
                        <a:rPr lang="es-CO" sz="2000" u="none" strike="noStrike" kern="1200" baseline="0" dirty="0" err="1"/>
                        <a:t>Mesangial</a:t>
                      </a:r>
                      <a:r>
                        <a:rPr lang="es-CO" sz="2000" u="none" strike="noStrike" kern="1200" baseline="0" dirty="0"/>
                        <a:t> </a:t>
                      </a:r>
                      <a:r>
                        <a:rPr lang="es-CO" sz="2000" u="none" strike="noStrike" kern="1200" baseline="0" dirty="0" err="1"/>
                        <a:t>proliferative</a:t>
                      </a:r>
                      <a:r>
                        <a:rPr lang="es-CO" sz="2000" u="none" strike="noStrike" kern="1200" baseline="0" dirty="0"/>
                        <a:t> lupus </a:t>
                      </a:r>
                      <a:r>
                        <a:rPr lang="es-CO" sz="2000" u="none" strike="noStrike" kern="1200" baseline="0" dirty="0" err="1"/>
                        <a:t>nephritis</a:t>
                      </a:r>
                      <a:endParaRPr lang="es-CO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90425172"/>
                  </a:ext>
                </a:extLst>
              </a:tr>
              <a:tr h="1036320">
                <a:tc>
                  <a:txBody>
                    <a:bodyPr/>
                    <a:lstStyle/>
                    <a:p>
                      <a:r>
                        <a:rPr lang="en-US" sz="2000" u="none" strike="noStrike" kern="1200" baseline="0" dirty="0"/>
                        <a:t>Class III Focal lupus nephritis</a:t>
                      </a:r>
                    </a:p>
                    <a:p>
                      <a:r>
                        <a:rPr lang="es-CO" dirty="0"/>
                        <a:t>A: active</a:t>
                      </a:r>
                      <a:r>
                        <a:rPr lang="es-CO" baseline="0" dirty="0"/>
                        <a:t> </a:t>
                      </a:r>
                      <a:r>
                        <a:rPr lang="es-CO" baseline="0" dirty="0" err="1"/>
                        <a:t>lesions</a:t>
                      </a:r>
                      <a:endParaRPr lang="es-CO" baseline="0" dirty="0"/>
                    </a:p>
                    <a:p>
                      <a:r>
                        <a:rPr lang="es-CO" baseline="0" dirty="0"/>
                        <a:t>A/C: active and </a:t>
                      </a:r>
                      <a:r>
                        <a:rPr lang="es-CO" baseline="0" dirty="0" err="1"/>
                        <a:t>chronic</a:t>
                      </a:r>
                      <a:r>
                        <a:rPr lang="es-CO" baseline="0" dirty="0"/>
                        <a:t> </a:t>
                      </a:r>
                      <a:r>
                        <a:rPr lang="es-CO" baseline="0" dirty="0" err="1"/>
                        <a:t>lesions</a:t>
                      </a:r>
                      <a:endParaRPr lang="es-CO" baseline="0" dirty="0"/>
                    </a:p>
                    <a:p>
                      <a:r>
                        <a:rPr lang="es-CO" baseline="0" dirty="0"/>
                        <a:t>C: </a:t>
                      </a:r>
                      <a:r>
                        <a:rPr lang="es-CO" baseline="0" dirty="0" err="1"/>
                        <a:t>chronic</a:t>
                      </a:r>
                      <a:r>
                        <a:rPr lang="es-CO" baseline="0" dirty="0"/>
                        <a:t> </a:t>
                      </a:r>
                      <a:r>
                        <a:rPr lang="es-CO" baseline="0" dirty="0" err="1"/>
                        <a:t>lesions</a:t>
                      </a:r>
                      <a:endParaRPr lang="es-CO" baseline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514028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s-CO" sz="2000" u="none" strike="noStrike" kern="1200" baseline="0" dirty="0" err="1"/>
                        <a:t>Class</a:t>
                      </a:r>
                      <a:r>
                        <a:rPr lang="es-CO" sz="2000" u="none" strike="noStrike" kern="1200" baseline="0" dirty="0"/>
                        <a:t> IV </a:t>
                      </a:r>
                      <a:r>
                        <a:rPr lang="es-CO" sz="2000" u="none" strike="noStrike" kern="1200" baseline="0" dirty="0" err="1"/>
                        <a:t>Diffuse</a:t>
                      </a:r>
                      <a:r>
                        <a:rPr lang="es-CO" sz="2000" u="none" strike="noStrike" kern="1200" baseline="0" dirty="0"/>
                        <a:t> lupus </a:t>
                      </a:r>
                      <a:r>
                        <a:rPr lang="es-CO" sz="2000" u="none" strike="noStrike" kern="1200" baseline="0" dirty="0" err="1"/>
                        <a:t>nephritis</a:t>
                      </a:r>
                      <a:endParaRPr lang="es-CO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8197697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s-CO" sz="2000" u="none" strike="noStrike" kern="1200" baseline="0" dirty="0" err="1"/>
                        <a:t>Class</a:t>
                      </a:r>
                      <a:r>
                        <a:rPr lang="es-CO" sz="2000" u="none" strike="noStrike" kern="1200" baseline="0" dirty="0"/>
                        <a:t> V </a:t>
                      </a:r>
                      <a:r>
                        <a:rPr lang="es-CO" sz="2000" u="none" strike="noStrike" kern="1200" baseline="0" dirty="0" err="1"/>
                        <a:t>Membranous</a:t>
                      </a:r>
                      <a:r>
                        <a:rPr lang="es-CO" sz="2000" u="none" strike="noStrike" kern="1200" baseline="0" dirty="0"/>
                        <a:t> lupus </a:t>
                      </a:r>
                      <a:r>
                        <a:rPr lang="es-CO" sz="2000" u="none" strike="noStrike" kern="1200" baseline="0" dirty="0" err="1"/>
                        <a:t>nephritis</a:t>
                      </a:r>
                      <a:endParaRPr lang="es-CO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1287938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sz="2000" u="none" strike="noStrike" kern="1200" baseline="0" dirty="0"/>
                        <a:t>Class VI Advanced sclerosis lupus nephritis</a:t>
                      </a:r>
                      <a:endParaRPr lang="es-CO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7217558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5451747" y="6165304"/>
            <a:ext cx="32350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>
                <a:latin typeface="Calibri" panose="020F0502020204030204" pitchFamily="34" charset="0"/>
              </a:rPr>
              <a:t>J Am </a:t>
            </a:r>
            <a:r>
              <a:rPr lang="en-US" sz="1600" b="1" i="1" dirty="0" err="1">
                <a:latin typeface="Calibri" panose="020F0502020204030204" pitchFamily="34" charset="0"/>
              </a:rPr>
              <a:t>Soc</a:t>
            </a:r>
            <a:r>
              <a:rPr lang="en-US" sz="1600" b="1" i="1" dirty="0">
                <a:latin typeface="Calibri" panose="020F0502020204030204" pitchFamily="34" charset="0"/>
              </a:rPr>
              <a:t> </a:t>
            </a:r>
            <a:r>
              <a:rPr lang="en-US" sz="1600" b="1" i="1" dirty="0" err="1">
                <a:latin typeface="Calibri" panose="020F0502020204030204" pitchFamily="34" charset="0"/>
              </a:rPr>
              <a:t>Nephrol</a:t>
            </a:r>
            <a:r>
              <a:rPr lang="en-US" sz="1600" b="1" i="1" dirty="0">
                <a:latin typeface="Calibri" panose="020F0502020204030204" pitchFamily="34" charset="0"/>
              </a:rPr>
              <a:t> 15: 241–250, 2004</a:t>
            </a:r>
            <a:endParaRPr lang="es-CO" sz="1600" b="1" i="1" dirty="0">
              <a:latin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67544" y="2924944"/>
            <a:ext cx="8229600" cy="22322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305007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O" sz="3200" dirty="0">
                <a:latin typeface="Calibri" panose="020F0502020204030204" pitchFamily="34" charset="0"/>
              </a:rPr>
              <a:t>BAFF-R </a:t>
            </a:r>
            <a:r>
              <a:rPr lang="es-CO" sz="3200" dirty="0" err="1">
                <a:latin typeface="Calibri" panose="020F0502020204030204" pitchFamily="34" charset="0"/>
              </a:rPr>
              <a:t>was</a:t>
            </a:r>
            <a:r>
              <a:rPr lang="es-CO" sz="3200" dirty="0">
                <a:latin typeface="Calibri" panose="020F0502020204030204" pitchFamily="34" charset="0"/>
              </a:rPr>
              <a:t> </a:t>
            </a:r>
            <a:r>
              <a:rPr lang="es-CO" sz="3200" dirty="0" err="1">
                <a:latin typeface="Calibri" panose="020F0502020204030204" pitchFamily="34" charset="0"/>
              </a:rPr>
              <a:t>not</a:t>
            </a:r>
            <a:r>
              <a:rPr lang="es-CO" sz="3200" dirty="0">
                <a:latin typeface="Calibri" panose="020F0502020204030204" pitchFamily="34" charset="0"/>
              </a:rPr>
              <a:t> </a:t>
            </a:r>
            <a:r>
              <a:rPr lang="es-CO" sz="3200" dirty="0" err="1">
                <a:latin typeface="Calibri" panose="020F0502020204030204" pitchFamily="34" charset="0"/>
              </a:rPr>
              <a:t>expressed</a:t>
            </a:r>
            <a:r>
              <a:rPr lang="es-CO" sz="3200" dirty="0">
                <a:latin typeface="Calibri" panose="020F0502020204030204" pitchFamily="34" charset="0"/>
              </a:rPr>
              <a:t> </a:t>
            </a:r>
            <a:r>
              <a:rPr lang="es-CO" sz="3200" dirty="0" err="1">
                <a:latin typeface="Calibri" panose="020F0502020204030204" pitchFamily="34" charset="0"/>
              </a:rPr>
              <a:t>on</a:t>
            </a:r>
            <a:r>
              <a:rPr lang="es-CO" sz="3200" dirty="0">
                <a:latin typeface="Calibri" panose="020F0502020204030204" pitchFamily="34" charset="0"/>
              </a:rPr>
              <a:t> </a:t>
            </a:r>
            <a:r>
              <a:rPr lang="es-CO" sz="3200" dirty="0" err="1">
                <a:latin typeface="Calibri" panose="020F0502020204030204" pitchFamily="34" charset="0"/>
              </a:rPr>
              <a:t>class</a:t>
            </a:r>
            <a:r>
              <a:rPr lang="es-CO" sz="3200" dirty="0">
                <a:latin typeface="Calibri" panose="020F0502020204030204" pitchFamily="34" charset="0"/>
              </a:rPr>
              <a:t> II </a:t>
            </a:r>
            <a:r>
              <a:rPr lang="es-CO" sz="3200" dirty="0" err="1">
                <a:latin typeface="Calibri" panose="020F0502020204030204" pitchFamily="34" charset="0"/>
              </a:rPr>
              <a:t>nephritis</a:t>
            </a:r>
            <a:r>
              <a:rPr lang="es-CO" sz="3200" dirty="0">
                <a:latin typeface="Calibri" panose="020F0502020204030204" pitchFamily="34" charset="0"/>
              </a:rPr>
              <a:t> 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54293869"/>
              </p:ext>
            </p:extLst>
          </p:nvPr>
        </p:nvGraphicFramePr>
        <p:xfrm>
          <a:off x="228600" y="1844824"/>
          <a:ext cx="8686800" cy="13817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xmlns="" val="114136831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141775912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64148054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314524365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86450746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25976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n=5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CD20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BAFF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BAFF-R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TACI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BCMA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9172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1800" dirty="0" err="1"/>
                        <a:t>Interstitium</a:t>
                      </a:r>
                      <a:endParaRPr lang="es-CO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2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0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359723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s-CO" sz="1800" dirty="0"/>
                        <a:t>Glomerular</a:t>
                      </a:r>
                      <a:r>
                        <a:rPr lang="es-CO" sz="1800" baseline="0" dirty="0"/>
                        <a:t> </a:t>
                      </a:r>
                      <a:r>
                        <a:rPr lang="es-CO" sz="1800" baseline="0" dirty="0" err="1"/>
                        <a:t>tuft</a:t>
                      </a:r>
                      <a:endParaRPr lang="es-CO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0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0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0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2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0</a:t>
                      </a:r>
                      <a:endParaRPr lang="es-CO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6161298"/>
                  </a:ext>
                </a:extLst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56992"/>
            <a:ext cx="3960440" cy="31683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CuadroTexto 7"/>
          <p:cNvSpPr txBox="1"/>
          <p:nvPr/>
        </p:nvSpPr>
        <p:spPr>
          <a:xfrm>
            <a:off x="457200" y="3379322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O" b="1" dirty="0"/>
              <a:t>BAFF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728" y="3356991"/>
            <a:ext cx="3960441" cy="31683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CuadroTexto 9"/>
          <p:cNvSpPr txBox="1"/>
          <p:nvPr/>
        </p:nvSpPr>
        <p:spPr>
          <a:xfrm>
            <a:off x="4797422" y="3379322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O" b="1" dirty="0"/>
              <a:t>BCMA</a:t>
            </a:r>
          </a:p>
        </p:txBody>
      </p:sp>
    </p:spTree>
    <p:extLst>
      <p:ext uri="{BB962C8B-B14F-4D97-AF65-F5344CB8AC3E}">
        <p14:creationId xmlns:p14="http://schemas.microsoft.com/office/powerpoint/2010/main" xmlns="" val="3464694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O" sz="2400" dirty="0">
                <a:latin typeface="Calibri" panose="020F0502020204030204" pitchFamily="34" charset="0"/>
              </a:rPr>
              <a:t>BAFF </a:t>
            </a:r>
            <a:r>
              <a:rPr lang="es-CO" sz="2400" dirty="0" err="1">
                <a:latin typeface="Calibri" panose="020F0502020204030204" pitchFamily="34" charset="0"/>
              </a:rPr>
              <a:t>is</a:t>
            </a:r>
            <a:r>
              <a:rPr lang="es-CO" sz="2400" dirty="0">
                <a:latin typeface="Calibri" panose="020F0502020204030204" pitchFamily="34" charset="0"/>
              </a:rPr>
              <a:t> </a:t>
            </a:r>
            <a:r>
              <a:rPr lang="es-CO" sz="2400" dirty="0" err="1">
                <a:latin typeface="Calibri" panose="020F0502020204030204" pitchFamily="34" charset="0"/>
              </a:rPr>
              <a:t>expressed</a:t>
            </a:r>
            <a:r>
              <a:rPr lang="es-CO" sz="2400" dirty="0">
                <a:latin typeface="Calibri" panose="020F0502020204030204" pitchFamily="34" charset="0"/>
              </a:rPr>
              <a:t> </a:t>
            </a:r>
            <a:r>
              <a:rPr lang="es-CO" sz="2400" dirty="0" err="1">
                <a:latin typeface="Calibri" panose="020F0502020204030204" pitchFamily="34" charset="0"/>
              </a:rPr>
              <a:t>on</a:t>
            </a:r>
            <a:r>
              <a:rPr lang="es-CO" sz="2400" dirty="0">
                <a:latin typeface="Calibri" panose="020F0502020204030204" pitchFamily="34" charset="0"/>
              </a:rPr>
              <a:t> </a:t>
            </a:r>
            <a:r>
              <a:rPr lang="es-CO" sz="2400" dirty="0" err="1">
                <a:latin typeface="Calibri" panose="020F0502020204030204" pitchFamily="34" charset="0"/>
              </a:rPr>
              <a:t>the</a:t>
            </a:r>
            <a:r>
              <a:rPr lang="es-CO" sz="2400" dirty="0">
                <a:latin typeface="Calibri" panose="020F0502020204030204" pitchFamily="34" charset="0"/>
              </a:rPr>
              <a:t> glomerular </a:t>
            </a:r>
            <a:r>
              <a:rPr lang="es-CO" sz="2400" dirty="0" err="1">
                <a:latin typeface="Calibri" panose="020F0502020204030204" pitchFamily="34" charset="0"/>
              </a:rPr>
              <a:t>tuft</a:t>
            </a:r>
            <a:r>
              <a:rPr lang="es-CO" sz="2400" dirty="0">
                <a:latin typeface="Calibri" panose="020F0502020204030204" pitchFamily="34" charset="0"/>
              </a:rPr>
              <a:t> in </a:t>
            </a:r>
            <a:r>
              <a:rPr lang="es-CO" sz="2400" dirty="0" err="1">
                <a:latin typeface="Calibri" panose="020F0502020204030204" pitchFamily="34" charset="0"/>
              </a:rPr>
              <a:t>class</a:t>
            </a:r>
            <a:r>
              <a:rPr lang="es-CO" sz="2400" dirty="0">
                <a:latin typeface="Calibri" panose="020F0502020204030204" pitchFamily="34" charset="0"/>
              </a:rPr>
              <a:t> III </a:t>
            </a:r>
            <a:r>
              <a:rPr lang="es-CO" sz="2400" dirty="0" err="1">
                <a:latin typeface="Calibri" panose="020F0502020204030204" pitchFamily="34" charset="0"/>
              </a:rPr>
              <a:t>nephritis</a:t>
            </a:r>
            <a:endParaRPr lang="es-CO" sz="2400" dirty="0">
              <a:latin typeface="Calibri" panose="020F050202020403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795241"/>
              </p:ext>
            </p:extLst>
          </p:nvPr>
        </p:nvGraphicFramePr>
        <p:xfrm>
          <a:off x="228600" y="1643429"/>
          <a:ext cx="8686800" cy="13817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xmlns="" val="114136831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141775912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64148054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314524365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86450746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25976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n=11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CD20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BAFF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BAFF-R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TACI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BCMA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9172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1800" dirty="0" err="1"/>
                        <a:t>Interstitium</a:t>
                      </a:r>
                      <a:endParaRPr lang="es-CO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0*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</a:t>
                      </a:r>
                      <a:endParaRPr lang="es-CO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359723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s-CO" sz="1800" dirty="0"/>
                        <a:t>Glomerular</a:t>
                      </a:r>
                      <a:r>
                        <a:rPr lang="es-CO" sz="1800" baseline="0" dirty="0"/>
                        <a:t> </a:t>
                      </a:r>
                      <a:r>
                        <a:rPr lang="es-CO" sz="1800" baseline="0" dirty="0" err="1"/>
                        <a:t>tuft</a:t>
                      </a:r>
                      <a:endParaRPr lang="es-CO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0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2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0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</a:t>
                      </a:r>
                      <a:endParaRPr lang="es-CO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6161298"/>
                  </a:ext>
                </a:extLst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46218" y="3055004"/>
            <a:ext cx="475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* </a:t>
            </a:r>
            <a:r>
              <a:rPr lang="es-CO" sz="1400" dirty="0" err="1"/>
              <a:t>One</a:t>
            </a:r>
            <a:r>
              <a:rPr lang="es-CO" sz="1400" dirty="0"/>
              <a:t> </a:t>
            </a:r>
            <a:r>
              <a:rPr lang="es-CO" sz="1400" dirty="0" err="1"/>
              <a:t>patient</a:t>
            </a:r>
            <a:r>
              <a:rPr lang="es-CO" sz="1400" dirty="0"/>
              <a:t> </a:t>
            </a:r>
            <a:r>
              <a:rPr lang="es-CO" sz="1400" dirty="0" err="1"/>
              <a:t>with</a:t>
            </a:r>
            <a:r>
              <a:rPr lang="es-CO" sz="1400" dirty="0"/>
              <a:t> </a:t>
            </a:r>
            <a:r>
              <a:rPr lang="es-CO" sz="1400" dirty="0" err="1"/>
              <a:t>class</a:t>
            </a:r>
            <a:r>
              <a:rPr lang="es-CO" sz="1400" dirty="0"/>
              <a:t> IIIC </a:t>
            </a:r>
            <a:r>
              <a:rPr lang="es-CO" sz="1400" dirty="0" err="1"/>
              <a:t>had</a:t>
            </a:r>
            <a:r>
              <a:rPr lang="es-CO" sz="1400" dirty="0"/>
              <a:t> </a:t>
            </a:r>
            <a:r>
              <a:rPr lang="es-CO" sz="1400" dirty="0" err="1"/>
              <a:t>high</a:t>
            </a:r>
            <a:r>
              <a:rPr lang="es-CO" sz="1400" dirty="0"/>
              <a:t> </a:t>
            </a:r>
            <a:r>
              <a:rPr lang="es-CO" sz="1400" dirty="0" err="1"/>
              <a:t>expression</a:t>
            </a:r>
            <a:r>
              <a:rPr lang="es-CO" sz="1400" dirty="0"/>
              <a:t> (&gt;51%) 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228600" y="3547407"/>
            <a:ext cx="8686800" cy="3193961"/>
            <a:chOff x="228600" y="3547407"/>
            <a:chExt cx="8686800" cy="3193961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600" y="3547407"/>
              <a:ext cx="4271392" cy="319396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1" name="CuadroTexto 10"/>
            <p:cNvSpPr txBox="1"/>
            <p:nvPr/>
          </p:nvSpPr>
          <p:spPr>
            <a:xfrm>
              <a:off x="228600" y="3547526"/>
              <a:ext cx="8002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CO" b="1" dirty="0"/>
                <a:t>BAFF</a:t>
              </a: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4007" y="3547408"/>
              <a:ext cx="4271393" cy="319396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3" name="CuadroTexto 12"/>
            <p:cNvSpPr txBox="1"/>
            <p:nvPr/>
          </p:nvSpPr>
          <p:spPr>
            <a:xfrm>
              <a:off x="4644007" y="3547526"/>
              <a:ext cx="8771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CO" b="1" dirty="0"/>
                <a:t>BCMA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228600" y="3517590"/>
            <a:ext cx="8686800" cy="3223778"/>
            <a:chOff x="228600" y="3517590"/>
            <a:chExt cx="8686800" cy="3223778"/>
          </a:xfrm>
        </p:grpSpPr>
        <p:graphicFrame>
          <p:nvGraphicFramePr>
            <p:cNvPr id="15" name="Objeto 14"/>
            <p:cNvGraphicFramePr>
              <a:graphicFrameLocks noChangeAspect="1"/>
            </p:cNvGraphicFramePr>
            <p:nvPr>
              <p:extLst/>
            </p:nvPr>
          </p:nvGraphicFramePr>
          <p:xfrm>
            <a:off x="228600" y="3517592"/>
            <a:ext cx="4271392" cy="3223776"/>
          </p:xfrm>
          <a:graphic>
            <a:graphicData uri="http://schemas.openxmlformats.org/presentationml/2006/ole">
              <p:oleObj spid="_x0000_s1109" name="Imagen de mapa de bits" r:id="rId6" imgW="6286680" imgH="4352760" progId="PBrush">
                <p:embed/>
              </p:oleObj>
            </a:graphicData>
          </a:graphic>
        </p:graphicFrame>
        <p:sp>
          <p:nvSpPr>
            <p:cNvPr id="16" name="CuadroTexto 15"/>
            <p:cNvSpPr txBox="1"/>
            <p:nvPr/>
          </p:nvSpPr>
          <p:spPr>
            <a:xfrm>
              <a:off x="246218" y="3532778"/>
              <a:ext cx="7061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CO" b="1" dirty="0"/>
                <a:t>TACI</a:t>
              </a: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44007" y="3517590"/>
              <a:ext cx="4271393" cy="3223777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8" name="CuadroTexto 17"/>
            <p:cNvSpPr txBox="1"/>
            <p:nvPr/>
          </p:nvSpPr>
          <p:spPr>
            <a:xfrm>
              <a:off x="4643143" y="3532778"/>
              <a:ext cx="7061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CO" b="1" dirty="0"/>
                <a:t>TACI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86352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343420"/>
            <a:ext cx="4355045" cy="32900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47" y="3379322"/>
            <a:ext cx="4355045" cy="32900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2975099"/>
              </p:ext>
            </p:extLst>
          </p:nvPr>
        </p:nvGraphicFramePr>
        <p:xfrm>
          <a:off x="228600" y="1844824"/>
          <a:ext cx="8686800" cy="13817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xmlns="" val="114136831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141775912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64148054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314524365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86450746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25976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n=24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CD20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BAFF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BAFF-R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TACI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BCMA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9172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1800" dirty="0" err="1"/>
                        <a:t>Interstitium</a:t>
                      </a:r>
                      <a:endParaRPr lang="es-CO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2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359723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s-CO" sz="1800" dirty="0"/>
                        <a:t>Glomerular</a:t>
                      </a:r>
                      <a:r>
                        <a:rPr lang="es-CO" sz="1800" baseline="0" dirty="0"/>
                        <a:t> </a:t>
                      </a:r>
                      <a:r>
                        <a:rPr lang="es-CO" sz="1800" baseline="0" dirty="0" err="1"/>
                        <a:t>tuft</a:t>
                      </a:r>
                      <a:endParaRPr lang="es-CO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0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3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0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2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2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6161298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144947" y="3379322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O" b="1" dirty="0"/>
              <a:t>BAFF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716016" y="3343420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O" b="1" dirty="0"/>
              <a:t>BAFF</a:t>
            </a: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O" sz="2400" dirty="0">
                <a:latin typeface="Calibri" panose="020F0502020204030204" pitchFamily="34" charset="0"/>
              </a:rPr>
              <a:t>BAFF </a:t>
            </a:r>
            <a:r>
              <a:rPr lang="es-CO" sz="2400" dirty="0" err="1">
                <a:latin typeface="Calibri" panose="020F0502020204030204" pitchFamily="34" charset="0"/>
              </a:rPr>
              <a:t>expression</a:t>
            </a:r>
            <a:r>
              <a:rPr lang="es-CO" sz="2400" dirty="0">
                <a:latin typeface="Calibri" panose="020F0502020204030204" pitchFamily="34" charset="0"/>
              </a:rPr>
              <a:t> </a:t>
            </a:r>
            <a:r>
              <a:rPr lang="es-CO" sz="2400" dirty="0" err="1">
                <a:latin typeface="Calibri" panose="020F0502020204030204" pitchFamily="34" charset="0"/>
              </a:rPr>
              <a:t>on</a:t>
            </a:r>
            <a:r>
              <a:rPr lang="es-CO" sz="2400" dirty="0">
                <a:latin typeface="Calibri" panose="020F0502020204030204" pitchFamily="34" charset="0"/>
              </a:rPr>
              <a:t> </a:t>
            </a:r>
            <a:r>
              <a:rPr lang="es-CO" sz="2400" dirty="0" err="1">
                <a:latin typeface="Calibri" panose="020F0502020204030204" pitchFamily="34" charset="0"/>
              </a:rPr>
              <a:t>the</a:t>
            </a:r>
            <a:r>
              <a:rPr lang="es-CO" sz="2400" dirty="0">
                <a:latin typeface="Calibri" panose="020F0502020204030204" pitchFamily="34" charset="0"/>
              </a:rPr>
              <a:t> </a:t>
            </a:r>
            <a:r>
              <a:rPr lang="es-CO" sz="2400" dirty="0" err="1">
                <a:latin typeface="Calibri" panose="020F0502020204030204" pitchFamily="34" charset="0"/>
              </a:rPr>
              <a:t>glomerulli</a:t>
            </a:r>
            <a:r>
              <a:rPr lang="es-CO" sz="2400" dirty="0">
                <a:latin typeface="Calibri" panose="020F0502020204030204" pitchFamily="34" charset="0"/>
              </a:rPr>
              <a:t> </a:t>
            </a:r>
            <a:r>
              <a:rPr lang="es-CO" sz="2400" dirty="0" err="1">
                <a:latin typeface="Calibri" panose="020F0502020204030204" pitchFamily="34" charset="0"/>
              </a:rPr>
              <a:t>is</a:t>
            </a:r>
            <a:r>
              <a:rPr lang="es-CO" sz="2400" dirty="0">
                <a:latin typeface="Calibri" panose="020F0502020204030204" pitchFamily="34" charset="0"/>
              </a:rPr>
              <a:t> </a:t>
            </a:r>
            <a:r>
              <a:rPr lang="es-CO" sz="2400" dirty="0" err="1">
                <a:latin typeface="Calibri" panose="020F0502020204030204" pitchFamily="34" charset="0"/>
              </a:rPr>
              <a:t>associated</a:t>
            </a:r>
            <a:r>
              <a:rPr lang="es-CO" sz="2400" dirty="0">
                <a:latin typeface="Calibri" panose="020F0502020204030204" pitchFamily="34" charset="0"/>
              </a:rPr>
              <a:t> to </a:t>
            </a:r>
            <a:r>
              <a:rPr lang="es-CO" sz="2400" dirty="0" err="1">
                <a:latin typeface="Calibri" panose="020F0502020204030204" pitchFamily="34" charset="0"/>
              </a:rPr>
              <a:t>inflammatory</a:t>
            </a:r>
            <a:r>
              <a:rPr lang="es-CO" sz="2400" dirty="0">
                <a:latin typeface="Calibri" panose="020F0502020204030204" pitchFamily="34" charset="0"/>
              </a:rPr>
              <a:t> scores in </a:t>
            </a:r>
            <a:r>
              <a:rPr lang="es-CO" sz="2400" dirty="0" err="1">
                <a:latin typeface="Calibri" panose="020F0502020204030204" pitchFamily="34" charset="0"/>
              </a:rPr>
              <a:t>class</a:t>
            </a:r>
            <a:r>
              <a:rPr lang="es-CO" sz="2400" dirty="0">
                <a:latin typeface="Calibri" panose="020F0502020204030204" pitchFamily="34" charset="0"/>
              </a:rPr>
              <a:t> IV</a:t>
            </a:r>
          </a:p>
        </p:txBody>
      </p:sp>
    </p:spTree>
    <p:extLst>
      <p:ext uri="{BB962C8B-B14F-4D97-AF65-F5344CB8AC3E}">
        <p14:creationId xmlns:p14="http://schemas.microsoft.com/office/powerpoint/2010/main" xmlns="" val="931304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CO" sz="2800" dirty="0">
                <a:latin typeface="Calibri" panose="020F0502020204030204" pitchFamily="34" charset="0"/>
              </a:rPr>
              <a:t>BAFF </a:t>
            </a:r>
            <a:r>
              <a:rPr lang="es-CO" sz="2800" dirty="0" err="1">
                <a:latin typeface="Calibri" panose="020F0502020204030204" pitchFamily="34" charset="0"/>
              </a:rPr>
              <a:t>is</a:t>
            </a:r>
            <a:r>
              <a:rPr lang="es-CO" sz="2800" dirty="0">
                <a:latin typeface="Calibri" panose="020F0502020204030204" pitchFamily="34" charset="0"/>
              </a:rPr>
              <a:t> </a:t>
            </a:r>
            <a:r>
              <a:rPr lang="es-CO" sz="2800" dirty="0" err="1">
                <a:latin typeface="Calibri" panose="020F0502020204030204" pitchFamily="34" charset="0"/>
              </a:rPr>
              <a:t>also</a:t>
            </a:r>
            <a:r>
              <a:rPr lang="es-CO" sz="2800" dirty="0">
                <a:latin typeface="Calibri" panose="020F0502020204030204" pitchFamily="34" charset="0"/>
              </a:rPr>
              <a:t> </a:t>
            </a:r>
            <a:r>
              <a:rPr lang="es-CO" sz="2800" dirty="0" err="1">
                <a:latin typeface="Calibri" panose="020F0502020204030204" pitchFamily="34" charset="0"/>
              </a:rPr>
              <a:t>expressed</a:t>
            </a:r>
            <a:r>
              <a:rPr lang="es-CO" sz="2800" dirty="0">
                <a:latin typeface="Calibri" panose="020F0502020204030204" pitchFamily="34" charset="0"/>
              </a:rPr>
              <a:t> in </a:t>
            </a:r>
            <a:r>
              <a:rPr lang="es-CO" sz="2800" dirty="0" err="1">
                <a:latin typeface="Calibri" panose="020F0502020204030204" pitchFamily="34" charset="0"/>
              </a:rPr>
              <a:t>the</a:t>
            </a:r>
            <a:r>
              <a:rPr lang="es-CO" sz="2800" dirty="0">
                <a:latin typeface="Calibri" panose="020F0502020204030204" pitchFamily="34" charset="0"/>
              </a:rPr>
              <a:t> </a:t>
            </a:r>
            <a:r>
              <a:rPr lang="es-CO" sz="2800" dirty="0" err="1">
                <a:latin typeface="Calibri" panose="020F0502020204030204" pitchFamily="34" charset="0"/>
              </a:rPr>
              <a:t>interstitium</a:t>
            </a:r>
            <a:r>
              <a:rPr lang="es-CO" sz="2800" dirty="0">
                <a:latin typeface="Calibri" panose="020F0502020204030204" pitchFamily="34" charset="0"/>
              </a:rPr>
              <a:t> </a:t>
            </a:r>
            <a:r>
              <a:rPr lang="es-CO" sz="2800" dirty="0" err="1">
                <a:latin typeface="Calibri" panose="020F0502020204030204" pitchFamily="34" charset="0"/>
              </a:rPr>
              <a:t>infiltrates</a:t>
            </a:r>
            <a:endParaRPr lang="es-CO" sz="2800" dirty="0">
              <a:latin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628801"/>
            <a:ext cx="3960440" cy="22322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CuadroTexto 8"/>
          <p:cNvSpPr txBox="1"/>
          <p:nvPr/>
        </p:nvSpPr>
        <p:spPr>
          <a:xfrm>
            <a:off x="395536" y="1628801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O" b="1" dirty="0"/>
              <a:t>BAFF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657" y="1628801"/>
            <a:ext cx="3969703" cy="22322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CuadroTexto 10"/>
          <p:cNvSpPr txBox="1"/>
          <p:nvPr/>
        </p:nvSpPr>
        <p:spPr>
          <a:xfrm>
            <a:off x="4735758" y="1628801"/>
            <a:ext cx="10438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O" b="1" dirty="0"/>
              <a:t>BAFF-R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75" y="3995261"/>
            <a:ext cx="3955202" cy="26740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CuadroTexto 12"/>
          <p:cNvSpPr txBox="1"/>
          <p:nvPr/>
        </p:nvSpPr>
        <p:spPr>
          <a:xfrm>
            <a:off x="395535" y="4067780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O" b="1" dirty="0"/>
              <a:t>CD20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656" y="3965849"/>
            <a:ext cx="3969703" cy="27035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CuadroTexto 14"/>
          <p:cNvSpPr txBox="1"/>
          <p:nvPr/>
        </p:nvSpPr>
        <p:spPr>
          <a:xfrm>
            <a:off x="4735758" y="3995261"/>
            <a:ext cx="706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O" b="1" dirty="0"/>
              <a:t>TACI</a:t>
            </a:r>
          </a:p>
        </p:txBody>
      </p:sp>
    </p:spTree>
    <p:extLst>
      <p:ext uri="{BB962C8B-B14F-4D97-AF65-F5344CB8AC3E}">
        <p14:creationId xmlns:p14="http://schemas.microsoft.com/office/powerpoint/2010/main" xmlns="" val="1895911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CO" sz="2400" dirty="0">
                <a:solidFill>
                  <a:srgbClr val="008000"/>
                </a:solidFill>
                <a:latin typeface="Calibri" panose="020F0502020204030204" pitchFamily="34" charset="0"/>
              </a:rPr>
              <a:t>BAFF </a:t>
            </a:r>
            <a:r>
              <a:rPr lang="es-CO" sz="2400" dirty="0" err="1">
                <a:solidFill>
                  <a:srgbClr val="008000"/>
                </a:solidFill>
                <a:latin typeface="Calibri" panose="020F0502020204030204" pitchFamily="34" charset="0"/>
              </a:rPr>
              <a:t>is</a:t>
            </a:r>
            <a:r>
              <a:rPr lang="es-CO" sz="24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sz="2400" dirty="0" err="1">
                <a:solidFill>
                  <a:srgbClr val="008000"/>
                </a:solidFill>
                <a:latin typeface="Calibri" panose="020F0502020204030204" pitchFamily="34" charset="0"/>
              </a:rPr>
              <a:t>expressed</a:t>
            </a:r>
            <a:r>
              <a:rPr lang="es-CO" sz="24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sz="2400" dirty="0" err="1">
                <a:solidFill>
                  <a:srgbClr val="008000"/>
                </a:solidFill>
                <a:latin typeface="Calibri" panose="020F0502020204030204" pitchFamily="34" charset="0"/>
              </a:rPr>
              <a:t>by</a:t>
            </a:r>
            <a:r>
              <a:rPr lang="es-CO" sz="24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sz="2400" dirty="0" err="1">
                <a:solidFill>
                  <a:srgbClr val="008000"/>
                </a:solidFill>
                <a:latin typeface="Calibri" panose="020F0502020204030204" pitchFamily="34" charset="0"/>
              </a:rPr>
              <a:t>endothelial</a:t>
            </a:r>
            <a:r>
              <a:rPr lang="es-CO" sz="24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sz="2400" dirty="0" err="1">
                <a:solidFill>
                  <a:srgbClr val="008000"/>
                </a:solidFill>
                <a:latin typeface="Calibri" panose="020F0502020204030204" pitchFamily="34" charset="0"/>
              </a:rPr>
              <a:t>cells</a:t>
            </a:r>
            <a:r>
              <a:rPr lang="es-CO" sz="2400" dirty="0">
                <a:solidFill>
                  <a:srgbClr val="008000"/>
                </a:solidFill>
                <a:latin typeface="Calibri" panose="020F0502020204030204" pitchFamily="34" charset="0"/>
              </a:rPr>
              <a:t> in </a:t>
            </a:r>
            <a:r>
              <a:rPr lang="es-CO" sz="2400" dirty="0" err="1">
                <a:solidFill>
                  <a:srgbClr val="008000"/>
                </a:solidFill>
                <a:latin typeface="Calibri" panose="020F0502020204030204" pitchFamily="34" charset="0"/>
              </a:rPr>
              <a:t>vasculopathy</a:t>
            </a:r>
            <a:r>
              <a:rPr lang="es-CO" sz="2400" dirty="0">
                <a:solidFill>
                  <a:srgbClr val="008000"/>
                </a:solidFill>
                <a:latin typeface="Calibri" panose="020F0502020204030204" pitchFamily="34" charset="0"/>
              </a:rPr>
              <a:t> and </a:t>
            </a:r>
            <a:r>
              <a:rPr lang="es-CO" sz="2400" dirty="0" err="1">
                <a:solidFill>
                  <a:srgbClr val="008000"/>
                </a:solidFill>
                <a:latin typeface="Calibri" panose="020F0502020204030204" pitchFamily="34" charset="0"/>
              </a:rPr>
              <a:t>not</a:t>
            </a:r>
            <a:r>
              <a:rPr lang="es-CO" sz="2400" dirty="0">
                <a:solidFill>
                  <a:srgbClr val="008000"/>
                </a:solidFill>
                <a:latin typeface="Calibri" panose="020F0502020204030204" pitchFamily="34" charset="0"/>
              </a:rPr>
              <a:t> in </a:t>
            </a:r>
            <a:r>
              <a:rPr lang="es-CO" sz="2400" dirty="0" err="1">
                <a:solidFill>
                  <a:srgbClr val="008000"/>
                </a:solidFill>
                <a:latin typeface="Calibri" panose="020F0502020204030204" pitchFamily="34" charset="0"/>
              </a:rPr>
              <a:t>thrombotic</a:t>
            </a:r>
            <a:r>
              <a:rPr lang="es-CO" sz="24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sz="2400" dirty="0" err="1">
                <a:solidFill>
                  <a:srgbClr val="008000"/>
                </a:solidFill>
                <a:latin typeface="Calibri" panose="020F0502020204030204" pitchFamily="34" charset="0"/>
              </a:rPr>
              <a:t>microangiopathy</a:t>
            </a:r>
            <a:endParaRPr lang="es-CO" sz="24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15" y="1707163"/>
            <a:ext cx="3816424" cy="40252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CuadroTexto 15"/>
          <p:cNvSpPr txBox="1"/>
          <p:nvPr/>
        </p:nvSpPr>
        <p:spPr>
          <a:xfrm>
            <a:off x="531421" y="1707163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O" b="1" dirty="0"/>
              <a:t>BAFF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619" y="1700808"/>
            <a:ext cx="3849013" cy="40252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7" name="CuadroTexto 16"/>
          <p:cNvSpPr txBox="1"/>
          <p:nvPr/>
        </p:nvSpPr>
        <p:spPr>
          <a:xfrm>
            <a:off x="4849619" y="1700808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O" b="1" dirty="0"/>
              <a:t>BAFF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699792" y="5180947"/>
            <a:ext cx="14401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b="1" i="1" dirty="0"/>
              <a:t>Lupus </a:t>
            </a:r>
            <a:r>
              <a:rPr lang="es-CO" b="1" i="1" dirty="0" err="1"/>
              <a:t>vasculopathy</a:t>
            </a:r>
            <a:endParaRPr lang="es-CO" b="1" i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6473210" y="5180947"/>
            <a:ext cx="22135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b="1" i="1" dirty="0" err="1"/>
              <a:t>Thrombotic</a:t>
            </a:r>
            <a:r>
              <a:rPr lang="es-CO" b="1" i="1" dirty="0"/>
              <a:t> </a:t>
            </a:r>
            <a:r>
              <a:rPr lang="es-CO" b="1" i="1" dirty="0" err="1"/>
              <a:t>microangiopathy</a:t>
            </a:r>
            <a:endParaRPr lang="es-CO" b="1" i="1" dirty="0"/>
          </a:p>
        </p:txBody>
      </p:sp>
    </p:spTree>
    <p:extLst>
      <p:ext uri="{BB962C8B-B14F-4D97-AF65-F5344CB8AC3E}">
        <p14:creationId xmlns:p14="http://schemas.microsoft.com/office/powerpoint/2010/main" xmlns="" val="2388863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372849"/>
            <a:ext cx="4255673" cy="32245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96" y="3401837"/>
            <a:ext cx="4265205" cy="31955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19256" cy="936104"/>
          </a:xfrm>
        </p:spPr>
        <p:txBody>
          <a:bodyPr>
            <a:normAutofit/>
          </a:bodyPr>
          <a:lstStyle/>
          <a:p>
            <a:pPr algn="ctr"/>
            <a:r>
              <a:rPr lang="es-CO" sz="2400" dirty="0">
                <a:latin typeface="Calibri" panose="020F0502020204030204" pitchFamily="34" charset="0"/>
              </a:rPr>
              <a:t>BAFF and TACI are </a:t>
            </a:r>
            <a:r>
              <a:rPr lang="es-CO" sz="2400" dirty="0" err="1">
                <a:latin typeface="Calibri" panose="020F0502020204030204" pitchFamily="34" charset="0"/>
              </a:rPr>
              <a:t>expressed</a:t>
            </a:r>
            <a:r>
              <a:rPr lang="es-CO" sz="2400" dirty="0">
                <a:latin typeface="Calibri" panose="020F0502020204030204" pitchFamily="34" charset="0"/>
              </a:rPr>
              <a:t> </a:t>
            </a:r>
            <a:r>
              <a:rPr lang="es-CO" sz="2400" dirty="0" err="1">
                <a:latin typeface="Calibri" panose="020F0502020204030204" pitchFamily="34" charset="0"/>
              </a:rPr>
              <a:t>on</a:t>
            </a:r>
            <a:r>
              <a:rPr lang="es-CO" sz="2400" dirty="0">
                <a:latin typeface="Calibri" panose="020F0502020204030204" pitchFamily="34" charset="0"/>
              </a:rPr>
              <a:t> glomerular </a:t>
            </a:r>
            <a:r>
              <a:rPr lang="es-CO" sz="2400" dirty="0" err="1">
                <a:latin typeface="Calibri" panose="020F0502020204030204" pitchFamily="34" charset="0"/>
              </a:rPr>
              <a:t>tuft</a:t>
            </a:r>
            <a:r>
              <a:rPr lang="es-CO" sz="2400" dirty="0">
                <a:latin typeface="Calibri" panose="020F0502020204030204" pitchFamily="34" charset="0"/>
              </a:rPr>
              <a:t> </a:t>
            </a:r>
            <a:r>
              <a:rPr lang="es-CO" sz="2400" dirty="0" err="1">
                <a:latin typeface="Calibri" panose="020F0502020204030204" pitchFamily="34" charset="0"/>
              </a:rPr>
              <a:t>on</a:t>
            </a:r>
            <a:r>
              <a:rPr lang="es-CO" sz="2400" dirty="0">
                <a:latin typeface="Calibri" panose="020F0502020204030204" pitchFamily="34" charset="0"/>
              </a:rPr>
              <a:t> </a:t>
            </a:r>
            <a:r>
              <a:rPr lang="es-CO" sz="2400" dirty="0" err="1">
                <a:latin typeface="Calibri" panose="020F0502020204030204" pitchFamily="34" charset="0"/>
              </a:rPr>
              <a:t>class</a:t>
            </a:r>
            <a:r>
              <a:rPr lang="es-CO" sz="2400" dirty="0">
                <a:latin typeface="Calibri" panose="020F0502020204030204" pitchFamily="34" charset="0"/>
              </a:rPr>
              <a:t> V lupus </a:t>
            </a:r>
            <a:r>
              <a:rPr lang="es-CO" sz="2400" dirty="0" err="1">
                <a:latin typeface="Calibri" panose="020F0502020204030204" pitchFamily="34" charset="0"/>
              </a:rPr>
              <a:t>nephritis</a:t>
            </a:r>
            <a:endParaRPr lang="es-CO" sz="2400" dirty="0">
              <a:latin typeface="Calibri" panose="020F050202020403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60832959"/>
              </p:ext>
            </p:extLst>
          </p:nvPr>
        </p:nvGraphicFramePr>
        <p:xfrm>
          <a:off x="228600" y="1844824"/>
          <a:ext cx="8686800" cy="13817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xmlns="" val="114136831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141775912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64148054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314524365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86450746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25976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n=5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CD20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BAFF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BAFF-R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TACI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BCMA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9172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1800" dirty="0" err="1"/>
                        <a:t>Interstitium</a:t>
                      </a:r>
                      <a:endParaRPr lang="es-CO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0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0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</a:t>
                      </a:r>
                      <a:endParaRPr lang="es-CO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359723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s-CO" sz="1800" dirty="0"/>
                        <a:t>Glomerular</a:t>
                      </a:r>
                      <a:r>
                        <a:rPr lang="es-CO" sz="1800" baseline="0" dirty="0"/>
                        <a:t> </a:t>
                      </a:r>
                      <a:r>
                        <a:rPr lang="es-CO" sz="1800" baseline="0" dirty="0" err="1"/>
                        <a:t>tuft</a:t>
                      </a:r>
                      <a:endParaRPr lang="es-CO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0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2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0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2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2</a:t>
                      </a:r>
                      <a:endParaRPr lang="es-CO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6161298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322210" y="3411248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O" b="1" dirty="0"/>
              <a:t>BAFF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797422" y="3379322"/>
            <a:ext cx="706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O" b="1" dirty="0"/>
              <a:t>TACI</a:t>
            </a:r>
          </a:p>
        </p:txBody>
      </p:sp>
    </p:spTree>
    <p:extLst>
      <p:ext uri="{BB962C8B-B14F-4D97-AF65-F5344CB8AC3E}">
        <p14:creationId xmlns:p14="http://schemas.microsoft.com/office/powerpoint/2010/main" xmlns="" val="1850641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>
                <a:latin typeface="Calibri" panose="020F0502020204030204" pitchFamily="34" charset="0"/>
              </a:rPr>
              <a:t>Conclusions</a:t>
            </a:r>
            <a:endParaRPr lang="es-CO" dirty="0">
              <a:latin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413790" y="1591013"/>
            <a:ext cx="6552728" cy="83099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2400" dirty="0" err="1">
                <a:solidFill>
                  <a:srgbClr val="008000"/>
                </a:solidFill>
                <a:latin typeface="Calibri" panose="020F0502020204030204" pitchFamily="34" charset="0"/>
              </a:rPr>
              <a:t>Diifferent</a:t>
            </a:r>
            <a:r>
              <a:rPr lang="es-CO" sz="24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sz="2400" dirty="0" err="1">
                <a:solidFill>
                  <a:srgbClr val="008000"/>
                </a:solidFill>
                <a:latin typeface="Calibri" panose="020F0502020204030204" pitchFamily="34" charset="0"/>
              </a:rPr>
              <a:t>expression</a:t>
            </a:r>
            <a:r>
              <a:rPr lang="es-CO" sz="24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sz="2400" dirty="0" err="1">
                <a:solidFill>
                  <a:srgbClr val="008000"/>
                </a:solidFill>
                <a:latin typeface="Calibri" panose="020F0502020204030204" pitchFamily="34" charset="0"/>
              </a:rPr>
              <a:t>patterns</a:t>
            </a:r>
            <a:r>
              <a:rPr lang="es-CO" sz="2400" dirty="0">
                <a:solidFill>
                  <a:srgbClr val="008000"/>
                </a:solidFill>
                <a:latin typeface="Calibri" panose="020F0502020204030204" pitchFamily="34" charset="0"/>
              </a:rPr>
              <a:t> of BAFF and </a:t>
            </a:r>
            <a:r>
              <a:rPr lang="es-CO" sz="2400" dirty="0" err="1">
                <a:solidFill>
                  <a:srgbClr val="008000"/>
                </a:solidFill>
                <a:latin typeface="Calibri" panose="020F0502020204030204" pitchFamily="34" charset="0"/>
              </a:rPr>
              <a:t>its</a:t>
            </a:r>
            <a:r>
              <a:rPr lang="es-CO" sz="24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sz="2400" dirty="0" err="1">
                <a:solidFill>
                  <a:srgbClr val="008000"/>
                </a:solidFill>
                <a:latin typeface="Calibri" panose="020F0502020204030204" pitchFamily="34" charset="0"/>
              </a:rPr>
              <a:t>receptors</a:t>
            </a:r>
            <a:r>
              <a:rPr lang="es-CO" sz="2400" dirty="0">
                <a:solidFill>
                  <a:srgbClr val="008000"/>
                </a:solidFill>
                <a:latin typeface="Calibri" panose="020F0502020204030204" pitchFamily="34" charset="0"/>
              </a:rPr>
              <a:t> are </a:t>
            </a:r>
            <a:r>
              <a:rPr lang="es-CO" sz="2400" dirty="0" err="1">
                <a:solidFill>
                  <a:srgbClr val="008000"/>
                </a:solidFill>
                <a:latin typeface="Calibri" panose="020F0502020204030204" pitchFamily="34" charset="0"/>
              </a:rPr>
              <a:t>found</a:t>
            </a:r>
            <a:r>
              <a:rPr lang="es-CO" sz="24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sz="2400" dirty="0" err="1">
                <a:solidFill>
                  <a:srgbClr val="008000"/>
                </a:solidFill>
                <a:latin typeface="Calibri" panose="020F0502020204030204" pitchFamily="34" charset="0"/>
              </a:rPr>
              <a:t>according</a:t>
            </a:r>
            <a:r>
              <a:rPr lang="es-CO" sz="2400" dirty="0">
                <a:solidFill>
                  <a:srgbClr val="008000"/>
                </a:solidFill>
                <a:latin typeface="Calibri" panose="020F0502020204030204" pitchFamily="34" charset="0"/>
              </a:rPr>
              <a:t> to LN </a:t>
            </a:r>
            <a:r>
              <a:rPr lang="es-CO" sz="2400" dirty="0" err="1">
                <a:solidFill>
                  <a:srgbClr val="008000"/>
                </a:solidFill>
                <a:latin typeface="Calibri" panose="020F0502020204030204" pitchFamily="34" charset="0"/>
              </a:rPr>
              <a:t>class</a:t>
            </a:r>
            <a:r>
              <a:rPr lang="es-CO" sz="2400" dirty="0">
                <a:solidFill>
                  <a:srgbClr val="008000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404662" y="2611689"/>
            <a:ext cx="6552728" cy="120032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Calibri" panose="020F0502020204030204" pitchFamily="34" charset="0"/>
              </a:rPr>
              <a:t>The different expression of BAFF may be implicated in the physiopathology of LN class and complications (i.e. </a:t>
            </a:r>
            <a:r>
              <a:rPr lang="en-US" sz="2400" dirty="0" err="1">
                <a:solidFill>
                  <a:srgbClr val="008000"/>
                </a:solidFill>
                <a:latin typeface="Calibri" panose="020F0502020204030204" pitchFamily="34" charset="0"/>
              </a:rPr>
              <a:t>vasculopathy</a:t>
            </a:r>
            <a:r>
              <a:rPr lang="en-US" sz="2400" dirty="0">
                <a:solidFill>
                  <a:srgbClr val="008000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413790" y="4005064"/>
            <a:ext cx="6552728" cy="156966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Calibri" panose="020F0502020204030204" pitchFamily="34" charset="0"/>
              </a:rPr>
              <a:t>Further studies are needed to determine the importance of BAFF as a routine marker in LN biopsies, and to suggest which LN patients may benefit of anti-BAFF therapy. </a:t>
            </a:r>
            <a:endParaRPr lang="es-CO" sz="24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79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latin typeface="Calibri" panose="020F0502020204030204" pitchFamily="34" charset="0"/>
              </a:rPr>
              <a:t>Objetivo…….</a:t>
            </a:r>
          </a:p>
        </p:txBody>
      </p:sp>
      <p:sp>
        <p:nvSpPr>
          <p:cNvPr id="9" name="8 Proceso"/>
          <p:cNvSpPr/>
          <p:nvPr/>
        </p:nvSpPr>
        <p:spPr>
          <a:xfrm>
            <a:off x="755576" y="1772816"/>
            <a:ext cx="7272808" cy="972108"/>
          </a:xfrm>
          <a:prstGeom prst="flowChartProcess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800" b="1" dirty="0">
                <a:latin typeface="Calibri" panose="020F0502020204030204" pitchFamily="34" charset="0"/>
              </a:rPr>
              <a:t>Investigación</a:t>
            </a:r>
          </a:p>
        </p:txBody>
      </p:sp>
      <p:sp>
        <p:nvSpPr>
          <p:cNvPr id="3" name="2 Flecha abajo"/>
          <p:cNvSpPr/>
          <p:nvPr/>
        </p:nvSpPr>
        <p:spPr>
          <a:xfrm rot="2622932">
            <a:off x="1892099" y="3071885"/>
            <a:ext cx="484632" cy="978408"/>
          </a:xfrm>
          <a:prstGeom prst="down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11 Flecha abajo"/>
          <p:cNvSpPr/>
          <p:nvPr/>
        </p:nvSpPr>
        <p:spPr>
          <a:xfrm>
            <a:off x="3404267" y="3040042"/>
            <a:ext cx="484632" cy="978408"/>
          </a:xfrm>
          <a:prstGeom prst="down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12 Flecha abajo"/>
          <p:cNvSpPr/>
          <p:nvPr/>
        </p:nvSpPr>
        <p:spPr>
          <a:xfrm rot="20086039">
            <a:off x="6614027" y="3096663"/>
            <a:ext cx="484632" cy="978408"/>
          </a:xfrm>
          <a:prstGeom prst="down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highlight>
                <a:srgbClr val="008000"/>
              </a:highlight>
            </a:endParaRPr>
          </a:p>
        </p:txBody>
      </p:sp>
      <p:sp>
        <p:nvSpPr>
          <p:cNvPr id="14" name="13 Flecha abajo"/>
          <p:cNvSpPr/>
          <p:nvPr/>
        </p:nvSpPr>
        <p:spPr>
          <a:xfrm>
            <a:off x="4916435" y="3040042"/>
            <a:ext cx="484632" cy="978408"/>
          </a:xfrm>
          <a:prstGeom prst="down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4 CuadroTexto"/>
          <p:cNvSpPr txBox="1"/>
          <p:nvPr/>
        </p:nvSpPr>
        <p:spPr>
          <a:xfrm>
            <a:off x="829509" y="4277162"/>
            <a:ext cx="2066592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/>
              <a:t>Autoinmunidad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013244" y="4249898"/>
            <a:ext cx="2291013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/>
              <a:t>Cirugía </a:t>
            </a:r>
            <a:r>
              <a:rPr lang="es-CO" sz="2000" b="1" dirty="0" err="1"/>
              <a:t>bariátrica</a:t>
            </a:r>
            <a:endParaRPr lang="es-CO" sz="20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689071" y="4797152"/>
            <a:ext cx="1877438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/>
              <a:t>Nefritis </a:t>
            </a:r>
            <a:r>
              <a:rPr lang="es-CO" sz="2000" b="1" dirty="0" err="1"/>
              <a:t>lúpica</a:t>
            </a:r>
            <a:endParaRPr lang="es-CO" sz="20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6257887" y="4797152"/>
            <a:ext cx="2052165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 err="1"/>
              <a:t>Biomarcadores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xmlns="" val="353119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2" grpId="0" animBg="1"/>
      <p:bldP spid="13" grpId="0" animBg="1"/>
      <p:bldP spid="14" grpId="0" animBg="1"/>
      <p:bldP spid="5" grpId="0" animBg="1"/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 txBox="1">
            <a:spLocks noGrp="1"/>
          </p:cNvSpPr>
          <p:nvPr>
            <p:ph type="title"/>
          </p:nvPr>
        </p:nvSpPr>
        <p:spPr>
          <a:xfrm>
            <a:off x="467544" y="692696"/>
            <a:ext cx="8208912" cy="108012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Calibri" pitchFamily="34" charset="0"/>
              <a:buNone/>
            </a:pPr>
            <a:r>
              <a:rPr lang="es-ES" altLang="es-CO" dirty="0">
                <a:latin typeface="Calibri" pitchFamily="34" charset="0"/>
                <a:cs typeface="Arial" charset="0"/>
                <a:sym typeface="Calibri" pitchFamily="34" charset="0"/>
              </a:rPr>
              <a:t>Perspectivas</a:t>
            </a:r>
          </a:p>
        </p:txBody>
      </p:sp>
      <p:sp>
        <p:nvSpPr>
          <p:cNvPr id="6147" name="2 Marcador de contenido"/>
          <p:cNvSpPr txBox="1">
            <a:spLocks noGrp="1"/>
          </p:cNvSpPr>
          <p:nvPr>
            <p:ph idx="1"/>
          </p:nvPr>
        </p:nvSpPr>
        <p:spPr>
          <a:xfrm>
            <a:off x="468313" y="1844824"/>
            <a:ext cx="8229600" cy="3777515"/>
          </a:xfrm>
        </p:spPr>
        <p:txBody>
          <a:bodyPr/>
          <a:lstStyle>
            <a:lvl1pPr marL="342900" indent="-1397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203200" indent="0" algn="ctr">
              <a:buNone/>
            </a:pPr>
            <a:r>
              <a:rPr lang="en-US" sz="28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expression of BAFF and its receptors in Lupus Nephritis may differentiate pathological nephritis class </a:t>
            </a:r>
          </a:p>
          <a:p>
            <a:pPr marL="203200" indent="0" algn="ctr">
              <a:buNone/>
            </a:pPr>
            <a:r>
              <a:rPr lang="es-CO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Carlos Jiménez, MD</a:t>
            </a:r>
            <a:r>
              <a:rPr lang="es-CO" sz="1600" baseline="30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s-CO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Juan Pablo </a:t>
            </a:r>
            <a:r>
              <a:rPr lang="es-CO" sz="16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Suso</a:t>
            </a:r>
            <a:r>
              <a:rPr lang="es-CO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MD</a:t>
            </a:r>
            <a:r>
              <a:rPr lang="es-CO" sz="1600" baseline="30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2, 3</a:t>
            </a:r>
            <a:r>
              <a:rPr lang="es-CO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s-CO" sz="16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Ivan</a:t>
            </a:r>
            <a:r>
              <a:rPr lang="es-CO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sz="16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Posso</a:t>
            </a:r>
            <a:r>
              <a:rPr lang="es-CO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-Osorio, MD</a:t>
            </a:r>
            <a:r>
              <a:rPr lang="es-CO" sz="1600" baseline="30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2, 3</a:t>
            </a:r>
            <a:r>
              <a:rPr lang="es-CO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Fabio E. Ospina, MD</a:t>
            </a:r>
            <a:r>
              <a:rPr lang="es-CO" sz="1600" baseline="30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r>
              <a:rPr lang="es-CO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Aura Sánchez, BSc</a:t>
            </a:r>
            <a:r>
              <a:rPr lang="es-CO" sz="1600" baseline="30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s-CO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Carlos A. Cañas, MD</a:t>
            </a:r>
            <a:r>
              <a:rPr lang="es-CO" sz="1600" baseline="30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1, </a:t>
            </a:r>
            <a:r>
              <a:rPr lang="es-CO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Gabriel J. Tobón, MD, PhD</a:t>
            </a:r>
            <a:r>
              <a:rPr lang="es-CO" sz="1600" baseline="30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2,4</a:t>
            </a:r>
            <a:r>
              <a:rPr lang="es-CO" sz="16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endParaRPr lang="es-CO" sz="16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03200" indent="0">
              <a:spcBef>
                <a:spcPts val="638"/>
              </a:spcBef>
              <a:buClr>
                <a:srgbClr val="000000"/>
              </a:buClr>
              <a:buSzTx/>
              <a:buNone/>
            </a:pPr>
            <a:endParaRPr lang="es-ES" altLang="es-CO" sz="2400" dirty="0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 flipH="1">
            <a:off x="1547664" y="4509120"/>
            <a:ext cx="6336704" cy="461665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203200" indent="0">
              <a:spcBef>
                <a:spcPts val="638"/>
              </a:spcBef>
              <a:buClr>
                <a:srgbClr val="000000"/>
              </a:buClr>
              <a:buSzTx/>
              <a:buNone/>
            </a:pPr>
            <a:r>
              <a:rPr lang="es-ES" altLang="es-CO" sz="2400" dirty="0">
                <a:latin typeface="Calibri" pitchFamily="34" charset="0"/>
                <a:sym typeface="Calibri" pitchFamily="34" charset="0"/>
              </a:rPr>
              <a:t>Presentación oral en CORA 2017 Boloña-Italia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2 Marcador de contenido"/>
          <p:cNvSpPr txBox="1">
            <a:spLocks noGrp="1"/>
          </p:cNvSpPr>
          <p:nvPr>
            <p:ph idx="1"/>
          </p:nvPr>
        </p:nvSpPr>
        <p:spPr>
          <a:xfrm>
            <a:off x="468313" y="1844824"/>
            <a:ext cx="8229600" cy="3777515"/>
          </a:xfrm>
        </p:spPr>
        <p:txBody>
          <a:bodyPr/>
          <a:lstStyle>
            <a:lvl1pPr marL="342900" indent="-1397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spcBef>
                <a:spcPts val="638"/>
              </a:spcBef>
              <a:buClr>
                <a:srgbClr val="000000"/>
              </a:buClr>
              <a:buSzTx/>
              <a:buNone/>
            </a:pPr>
            <a:r>
              <a:rPr lang="es-ES_tradnl" sz="24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Evaluación de la Expresión génica de la citoquina  BAFF y sus receptores </a:t>
            </a:r>
            <a:r>
              <a:rPr lang="en-US" sz="2400" b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4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 </a:t>
            </a:r>
            <a:r>
              <a:rPr lang="en-US" sz="2400" b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sedimento</a:t>
            </a:r>
            <a:r>
              <a:rPr lang="en-US" sz="24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urinario</a:t>
            </a:r>
            <a:r>
              <a:rPr lang="en-US" sz="24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_tradnl" sz="24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pacientes con sospecha nefritis </a:t>
            </a:r>
            <a:r>
              <a:rPr lang="es-ES_tradnl" sz="2400" b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lúpica</a:t>
            </a:r>
            <a:r>
              <a:rPr lang="es-ES_tradnl" sz="24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y su relación con las características histológicas, clínicas y de seguimiento.</a:t>
            </a:r>
            <a:endParaRPr lang="es-CO" sz="2400" b="1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ts val="638"/>
              </a:spcBef>
              <a:buClr>
                <a:srgbClr val="000000"/>
              </a:buClr>
              <a:buSzTx/>
              <a:buFontTx/>
              <a:buNone/>
            </a:pPr>
            <a:endParaRPr lang="es-ES" altLang="es-CO" sz="2400" dirty="0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4" name="1 Título"/>
          <p:cNvSpPr txBox="1">
            <a:spLocks noGrp="1"/>
          </p:cNvSpPr>
          <p:nvPr>
            <p:ph type="title"/>
          </p:nvPr>
        </p:nvSpPr>
        <p:spPr>
          <a:xfrm>
            <a:off x="468313" y="692150"/>
            <a:ext cx="8207375" cy="1081088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Calibri" pitchFamily="34" charset="0"/>
              <a:buNone/>
            </a:pPr>
            <a:r>
              <a:rPr lang="es-ES" altLang="es-CO" dirty="0">
                <a:latin typeface="Calibri" pitchFamily="34" charset="0"/>
                <a:cs typeface="Arial" charset="0"/>
                <a:sym typeface="Calibri" pitchFamily="34" charset="0"/>
              </a:rPr>
              <a:t>Perspectivas</a:t>
            </a:r>
          </a:p>
        </p:txBody>
      </p:sp>
      <p:sp>
        <p:nvSpPr>
          <p:cNvPr id="5" name="CuadroTexto 4"/>
          <p:cNvSpPr txBox="1"/>
          <p:nvPr/>
        </p:nvSpPr>
        <p:spPr>
          <a:xfrm flipH="1">
            <a:off x="1414761" y="3731129"/>
            <a:ext cx="6336704" cy="461665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203200" indent="0" algn="ctr">
              <a:spcBef>
                <a:spcPts val="638"/>
              </a:spcBef>
              <a:buClr>
                <a:srgbClr val="000000"/>
              </a:buClr>
              <a:buSzTx/>
              <a:buNone/>
            </a:pPr>
            <a:r>
              <a:rPr lang="es-ES" altLang="es-CO" sz="2400" dirty="0">
                <a:latin typeface="Calibri" pitchFamily="34" charset="0"/>
                <a:sym typeface="Calibri" pitchFamily="34" charset="0"/>
              </a:rPr>
              <a:t>Proyecto en curso: 10 pacientes</a:t>
            </a:r>
          </a:p>
        </p:txBody>
      </p:sp>
    </p:spTree>
    <p:extLst>
      <p:ext uri="{BB962C8B-B14F-4D97-AF65-F5344CB8AC3E}">
        <p14:creationId xmlns:p14="http://schemas.microsoft.com/office/powerpoint/2010/main" xmlns="" val="495561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latin typeface="Calibri" panose="020F0502020204030204" pitchFamily="34" charset="0"/>
              </a:rPr>
              <a:t>Objetivo…….</a:t>
            </a:r>
          </a:p>
        </p:txBody>
      </p:sp>
      <p:sp>
        <p:nvSpPr>
          <p:cNvPr id="9" name="8 Proceso"/>
          <p:cNvSpPr/>
          <p:nvPr/>
        </p:nvSpPr>
        <p:spPr>
          <a:xfrm>
            <a:off x="755576" y="1772816"/>
            <a:ext cx="7272808" cy="972108"/>
          </a:xfrm>
          <a:prstGeom prst="flowChartProcess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800" b="1" dirty="0">
                <a:latin typeface="Calibri" panose="020F0502020204030204" pitchFamily="34" charset="0"/>
              </a:rPr>
              <a:t>Investigación</a:t>
            </a:r>
          </a:p>
        </p:txBody>
      </p:sp>
      <p:sp>
        <p:nvSpPr>
          <p:cNvPr id="3" name="2 Flecha abajo"/>
          <p:cNvSpPr/>
          <p:nvPr/>
        </p:nvSpPr>
        <p:spPr>
          <a:xfrm rot="2622932">
            <a:off x="1892099" y="3071885"/>
            <a:ext cx="484632" cy="978408"/>
          </a:xfrm>
          <a:prstGeom prst="down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11 Flecha abajo"/>
          <p:cNvSpPr/>
          <p:nvPr/>
        </p:nvSpPr>
        <p:spPr>
          <a:xfrm>
            <a:off x="3404267" y="3040042"/>
            <a:ext cx="484632" cy="978408"/>
          </a:xfrm>
          <a:prstGeom prst="down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12 Flecha abajo"/>
          <p:cNvSpPr/>
          <p:nvPr/>
        </p:nvSpPr>
        <p:spPr>
          <a:xfrm rot="20086039">
            <a:off x="6614027" y="3096663"/>
            <a:ext cx="484632" cy="978408"/>
          </a:xfrm>
          <a:prstGeom prst="down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highlight>
                <a:srgbClr val="008000"/>
              </a:highlight>
            </a:endParaRPr>
          </a:p>
        </p:txBody>
      </p:sp>
      <p:sp>
        <p:nvSpPr>
          <p:cNvPr id="14" name="13 Flecha abajo"/>
          <p:cNvSpPr/>
          <p:nvPr/>
        </p:nvSpPr>
        <p:spPr>
          <a:xfrm>
            <a:off x="4916435" y="3040042"/>
            <a:ext cx="484632" cy="978408"/>
          </a:xfrm>
          <a:prstGeom prst="down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4 CuadroTexto"/>
          <p:cNvSpPr txBox="1"/>
          <p:nvPr/>
        </p:nvSpPr>
        <p:spPr>
          <a:xfrm>
            <a:off x="829509" y="4277162"/>
            <a:ext cx="2066592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/>
              <a:t>Autoinmunidad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013244" y="4249898"/>
            <a:ext cx="2291013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/>
              <a:t>Cirugía </a:t>
            </a:r>
            <a:r>
              <a:rPr lang="es-CO" sz="2000" b="1" dirty="0" err="1"/>
              <a:t>bariátrica</a:t>
            </a:r>
            <a:endParaRPr lang="es-CO" sz="20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689071" y="4797152"/>
            <a:ext cx="1877438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/>
              <a:t>Nefritis </a:t>
            </a:r>
            <a:r>
              <a:rPr lang="es-CO" sz="2000" b="1" dirty="0" err="1"/>
              <a:t>lúpica</a:t>
            </a:r>
            <a:endParaRPr lang="es-CO" sz="20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6257887" y="4797152"/>
            <a:ext cx="2052165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 err="1"/>
              <a:t>Biomarcadores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xmlns="" val="286592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2" grpId="0" animBg="1"/>
      <p:bldP spid="13" grpId="0" animBg="1"/>
      <p:bldP spid="14" grpId="0" animBg="1"/>
      <p:bldP spid="5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30148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4725144"/>
            <a:ext cx="2964229" cy="275719"/>
          </a:xfrm>
          <a:prstGeom prst="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885061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16832"/>
            <a:ext cx="8496944" cy="3384376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95536" y="813223"/>
            <a:ext cx="8219256" cy="1012973"/>
          </a:xfrm>
        </p:spPr>
        <p:txBody>
          <a:bodyPr/>
          <a:lstStyle/>
          <a:p>
            <a:r>
              <a:rPr lang="es-CO" sz="2800" dirty="0">
                <a:latin typeface="Calibri" panose="020F0502020204030204" pitchFamily="34" charset="0"/>
              </a:rPr>
              <a:t>¿Es la cirugía </a:t>
            </a:r>
            <a:r>
              <a:rPr lang="es-CO" sz="2800" dirty="0" err="1">
                <a:latin typeface="Calibri" panose="020F0502020204030204" pitchFamily="34" charset="0"/>
              </a:rPr>
              <a:t>bariátrica</a:t>
            </a:r>
            <a:r>
              <a:rPr lang="es-CO" sz="2800" dirty="0">
                <a:latin typeface="Calibri" panose="020F0502020204030204" pitchFamily="34" charset="0"/>
              </a:rPr>
              <a:t> un disparador de autoinmunidad?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xmlns="" val="2017397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2169319"/>
            <a:ext cx="8130752" cy="1670025"/>
          </a:xfrm>
        </p:spPr>
        <p:txBody>
          <a:bodyPr/>
          <a:lstStyle/>
          <a:p>
            <a:r>
              <a:rPr lang="en-US" sz="3200" b="1" dirty="0" err="1">
                <a:latin typeface="Calibri" panose="020F0502020204030204" pitchFamily="34" charset="0"/>
              </a:rPr>
              <a:t>Cambios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inmunológicos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asociados</a:t>
            </a:r>
            <a:r>
              <a:rPr lang="en-US" sz="3200" b="1" dirty="0">
                <a:latin typeface="Calibri" panose="020F0502020204030204" pitchFamily="34" charset="0"/>
              </a:rPr>
              <a:t> a la </a:t>
            </a:r>
            <a:r>
              <a:rPr lang="en-US" sz="3200" b="1" dirty="0" err="1">
                <a:latin typeface="Calibri" panose="020F0502020204030204" pitchFamily="34" charset="0"/>
              </a:rPr>
              <a:t>cirugía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bariátrica</a:t>
            </a:r>
            <a:r>
              <a:rPr lang="en-US" sz="3200" b="1" dirty="0">
                <a:latin typeface="Calibri" panose="020F0502020204030204" pitchFamily="34" charset="0"/>
              </a:rPr>
              <a:t>: ¿Un </a:t>
            </a:r>
            <a:r>
              <a:rPr lang="en-US" sz="3200" b="1" dirty="0" err="1">
                <a:latin typeface="Calibri" panose="020F0502020204030204" pitchFamily="34" charset="0"/>
              </a:rPr>
              <a:t>nuevo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disparador</a:t>
            </a:r>
            <a:r>
              <a:rPr lang="en-US" sz="3200" b="1" dirty="0">
                <a:latin typeface="Calibri" panose="020F0502020204030204" pitchFamily="34" charset="0"/>
              </a:rPr>
              <a:t> de </a:t>
            </a:r>
            <a:r>
              <a:rPr lang="en-US" sz="3200" b="1" dirty="0" err="1">
                <a:latin typeface="Calibri" panose="020F0502020204030204" pitchFamily="34" charset="0"/>
              </a:rPr>
              <a:t>autoinmunidad</a:t>
            </a:r>
            <a:r>
              <a:rPr lang="en-US" sz="3200" b="1" dirty="0">
                <a:latin typeface="Calibri" panose="020F0502020204030204" pitchFamily="34" charset="0"/>
              </a:rPr>
              <a:t>?</a:t>
            </a:r>
            <a:endParaRPr lang="es-CO" sz="3200" dirty="0">
              <a:latin typeface="Calibri" panose="020F050202020403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89384" y="3933056"/>
            <a:ext cx="8568952" cy="1440160"/>
          </a:xfrm>
          <a:ln w="28575">
            <a:solidFill>
              <a:srgbClr val="008000"/>
            </a:solidFill>
          </a:ln>
        </p:spPr>
        <p:txBody>
          <a:bodyPr>
            <a:noAutofit/>
          </a:bodyPr>
          <a:lstStyle/>
          <a:p>
            <a:pPr>
              <a:buClrTx/>
            </a:pPr>
            <a:r>
              <a:rPr lang="es-CO" altLang="es-CO" sz="1800" i="1" u="sng" dirty="0">
                <a:solidFill>
                  <a:schemeClr val="tx1"/>
                </a:solidFill>
                <a:latin typeface="Calibri" panose="020F0502020204030204" pitchFamily="34" charset="0"/>
              </a:rPr>
              <a:t>Gabriel J. Tobón, MD, PhD</a:t>
            </a:r>
            <a:r>
              <a:rPr lang="es-CO" altLang="es-CO" sz="1800" i="1" u="sng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1, 2</a:t>
            </a:r>
            <a:r>
              <a:rPr lang="es-CO" altLang="es-CO" sz="1800" dirty="0">
                <a:solidFill>
                  <a:schemeClr val="tx1"/>
                </a:solidFill>
                <a:latin typeface="Calibri" panose="020F0502020204030204" pitchFamily="34" charset="0"/>
              </a:rPr>
              <a:t>*; Fabio E. Ospina, MD</a:t>
            </a:r>
            <a:r>
              <a:rPr lang="es-CO" altLang="es-CO" sz="180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1, 3 </a:t>
            </a:r>
            <a:r>
              <a:rPr lang="es-CO" altLang="es-CO" sz="1800" dirty="0">
                <a:solidFill>
                  <a:schemeClr val="tx1"/>
                </a:solidFill>
                <a:latin typeface="Calibri" panose="020F0502020204030204" pitchFamily="34" charset="0"/>
              </a:rPr>
              <a:t>; Juan Pablo </a:t>
            </a:r>
            <a:r>
              <a:rPr lang="es-CO" altLang="es-CO" sz="1800" dirty="0" err="1">
                <a:solidFill>
                  <a:schemeClr val="tx1"/>
                </a:solidFill>
                <a:latin typeface="Calibri" panose="020F0502020204030204" pitchFamily="34" charset="0"/>
              </a:rPr>
              <a:t>Suso</a:t>
            </a:r>
            <a:r>
              <a:rPr lang="es-CO" altLang="es-CO" sz="1800" dirty="0">
                <a:solidFill>
                  <a:schemeClr val="tx1"/>
                </a:solidFill>
                <a:latin typeface="Calibri" panose="020F0502020204030204" pitchFamily="34" charset="0"/>
              </a:rPr>
              <a:t>, MD</a:t>
            </a:r>
            <a:r>
              <a:rPr lang="es-CO" altLang="es-CO" sz="180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1, 3</a:t>
            </a:r>
            <a:r>
              <a:rPr lang="es-CO" altLang="es-CO" sz="1800" dirty="0">
                <a:solidFill>
                  <a:schemeClr val="tx1"/>
                </a:solidFill>
                <a:latin typeface="Calibri" panose="020F0502020204030204" pitchFamily="34" charset="0"/>
              </a:rPr>
              <a:t>; </a:t>
            </a:r>
            <a:r>
              <a:rPr lang="es-CO" altLang="es-CO" sz="1800" dirty="0" err="1">
                <a:solidFill>
                  <a:schemeClr val="tx1"/>
                </a:solidFill>
                <a:latin typeface="Calibri" panose="020F0502020204030204" pitchFamily="34" charset="0"/>
              </a:rPr>
              <a:t>Ivan</a:t>
            </a:r>
            <a:r>
              <a:rPr lang="es-CO" altLang="es-CO" sz="1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1800" dirty="0" err="1">
                <a:solidFill>
                  <a:schemeClr val="tx1"/>
                </a:solidFill>
                <a:latin typeface="Calibri" panose="020F0502020204030204" pitchFamily="34" charset="0"/>
              </a:rPr>
              <a:t>Posso</a:t>
            </a:r>
            <a:r>
              <a:rPr lang="es-CO" altLang="es-CO" sz="1800" dirty="0">
                <a:solidFill>
                  <a:schemeClr val="tx1"/>
                </a:solidFill>
                <a:latin typeface="Calibri" panose="020F0502020204030204" pitchFamily="34" charset="0"/>
              </a:rPr>
              <a:t>-Osorio, MD;  Andrés F. Echeverri, MD</a:t>
            </a:r>
            <a:r>
              <a:rPr lang="es-CO" altLang="es-CO" sz="180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1</a:t>
            </a:r>
            <a:r>
              <a:rPr lang="es-CO" altLang="es-CO" sz="1800" dirty="0">
                <a:solidFill>
                  <a:schemeClr val="tx1"/>
                </a:solidFill>
                <a:latin typeface="Calibri" panose="020F0502020204030204" pitchFamily="34" charset="0"/>
              </a:rPr>
              <a:t>; Evelyn Muñoz-Buitrón, MD</a:t>
            </a:r>
            <a:r>
              <a:rPr lang="es-CO" altLang="es-CO" sz="180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3</a:t>
            </a:r>
            <a:r>
              <a:rPr lang="es-CO" altLang="es-CO" sz="1800" dirty="0">
                <a:solidFill>
                  <a:schemeClr val="tx1"/>
                </a:solidFill>
                <a:latin typeface="Calibri" panose="020F0502020204030204" pitchFamily="34" charset="0"/>
              </a:rPr>
              <a:t>; Gloria-Lucia Castaño </a:t>
            </a:r>
            <a:r>
              <a:rPr lang="es-CO" altLang="es-CO" sz="1800" dirty="0" err="1">
                <a:solidFill>
                  <a:schemeClr val="tx1"/>
                </a:solidFill>
                <a:latin typeface="Calibri" panose="020F0502020204030204" pitchFamily="34" charset="0"/>
              </a:rPr>
              <a:t>BSc</a:t>
            </a:r>
            <a:r>
              <a:rPr lang="es-CO" altLang="es-CO" sz="180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 2</a:t>
            </a:r>
            <a:r>
              <a:rPr lang="es-CO" altLang="es-CO" sz="1800" dirty="0">
                <a:solidFill>
                  <a:schemeClr val="tx1"/>
                </a:solidFill>
                <a:latin typeface="Calibri" panose="020F0502020204030204" pitchFamily="34" charset="0"/>
              </a:rPr>
              <a:t>, ;  Javier-Darío Martínez, BSc</a:t>
            </a:r>
            <a:r>
              <a:rPr lang="es-CO" altLang="es-CO" sz="180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  <a:r>
              <a:rPr lang="es-CO" altLang="es-CO" sz="1800" dirty="0">
                <a:solidFill>
                  <a:schemeClr val="tx1"/>
                </a:solidFill>
                <a:latin typeface="Calibri" panose="020F0502020204030204" pitchFamily="34" charset="0"/>
              </a:rPr>
              <a:t>; Eliana </a:t>
            </a:r>
            <a:r>
              <a:rPr lang="es-CO" altLang="es-CO" sz="1800" dirty="0" err="1">
                <a:solidFill>
                  <a:schemeClr val="tx1"/>
                </a:solidFill>
                <a:latin typeface="Calibri" panose="020F0502020204030204" pitchFamily="34" charset="0"/>
              </a:rPr>
              <a:t>Manzi</a:t>
            </a:r>
            <a:r>
              <a:rPr lang="es-CO" altLang="es-CO" sz="18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s-CO" altLang="es-CO" sz="1800" dirty="0" err="1">
                <a:solidFill>
                  <a:schemeClr val="tx1"/>
                </a:solidFill>
                <a:latin typeface="Calibri" panose="020F0502020204030204" pitchFamily="34" charset="0"/>
              </a:rPr>
              <a:t>BSc</a:t>
            </a:r>
            <a:r>
              <a:rPr lang="es-CO" altLang="es-CO" sz="180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 3 </a:t>
            </a:r>
            <a:r>
              <a:rPr lang="es-CO" altLang="es-CO" sz="1800" dirty="0">
                <a:solidFill>
                  <a:schemeClr val="tx1"/>
                </a:solidFill>
                <a:latin typeface="Calibri" panose="020F0502020204030204" pitchFamily="34" charset="0"/>
              </a:rPr>
              <a:t> Andrés </a:t>
            </a:r>
            <a:r>
              <a:rPr lang="es-CO" altLang="es-CO" sz="1800" dirty="0" err="1">
                <a:solidFill>
                  <a:schemeClr val="tx1"/>
                </a:solidFill>
                <a:latin typeface="Calibri" panose="020F0502020204030204" pitchFamily="34" charset="0"/>
              </a:rPr>
              <a:t>Agualimpia</a:t>
            </a:r>
            <a:r>
              <a:rPr lang="es-CO" altLang="es-CO" sz="1800" dirty="0">
                <a:solidFill>
                  <a:schemeClr val="tx1"/>
                </a:solidFill>
                <a:latin typeface="Calibri" panose="020F0502020204030204" pitchFamily="34" charset="0"/>
              </a:rPr>
              <a:t>, MD</a:t>
            </a:r>
            <a:r>
              <a:rPr lang="es-CO" altLang="es-CO" sz="180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1</a:t>
            </a:r>
            <a:r>
              <a:rPr lang="es-CO" altLang="es-CO" sz="1800" dirty="0">
                <a:solidFill>
                  <a:schemeClr val="tx1"/>
                </a:solidFill>
                <a:latin typeface="Calibri" panose="020F0502020204030204" pitchFamily="34" charset="0"/>
              </a:rPr>
              <a:t>, Fabio Bonilla-Abadía, MD</a:t>
            </a:r>
            <a:r>
              <a:rPr lang="es-CO" altLang="es-CO" sz="180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1</a:t>
            </a:r>
            <a:r>
              <a:rPr lang="es-CO" altLang="es-CO" sz="1800" dirty="0">
                <a:solidFill>
                  <a:schemeClr val="tx1"/>
                </a:solidFill>
                <a:latin typeface="Calibri" panose="020F0502020204030204" pitchFamily="34" charset="0"/>
              </a:rPr>
              <a:t>, Evelyn Dorado, MD</a:t>
            </a:r>
            <a:r>
              <a:rPr lang="es-CO" altLang="es-CO" sz="180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4 </a:t>
            </a:r>
            <a:r>
              <a:rPr lang="es-CO" altLang="es-CO" sz="1800" dirty="0">
                <a:solidFill>
                  <a:schemeClr val="tx1"/>
                </a:solidFill>
                <a:latin typeface="Calibri" panose="020F0502020204030204" pitchFamily="34" charset="0"/>
              </a:rPr>
              <a:t>; Carlos A. Cañas, MD</a:t>
            </a:r>
            <a:r>
              <a:rPr lang="es-CO" altLang="es-CO" sz="180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1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xmlns="" val="3098574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>
                <a:latin typeface="Calibri" panose="020F0502020204030204" pitchFamily="34" charset="0"/>
              </a:rPr>
              <a:t>Introduction</a:t>
            </a:r>
            <a:endParaRPr lang="es-CO" dirty="0">
              <a:latin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428924" y="1578278"/>
            <a:ext cx="6552728" cy="181588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Obesity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is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a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proinflammatory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condition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.</a:t>
            </a:r>
          </a:p>
          <a:p>
            <a:pPr algn="just">
              <a:buClrTx/>
              <a:buFontTx/>
              <a:buNone/>
            </a:pP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We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have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described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the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development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of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systemic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autoimmune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diseases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after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bariatric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procedures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1600" b="1" i="1" dirty="0">
                <a:solidFill>
                  <a:srgbClr val="008000"/>
                </a:solidFill>
                <a:latin typeface="Calibri" panose="020F0502020204030204" pitchFamily="34" charset="0"/>
              </a:rPr>
              <a:t>(Cañas et al, J </a:t>
            </a:r>
            <a:r>
              <a:rPr lang="es-CO" altLang="es-CO" sz="1600" b="1" i="1" dirty="0" err="1">
                <a:solidFill>
                  <a:srgbClr val="008000"/>
                </a:solidFill>
                <a:latin typeface="Calibri" panose="020F0502020204030204" pitchFamily="34" charset="0"/>
              </a:rPr>
              <a:t>Clin</a:t>
            </a:r>
            <a:r>
              <a:rPr lang="es-CO" altLang="es-CO" sz="1600" b="1" i="1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1600" b="1" i="1" dirty="0" err="1">
                <a:solidFill>
                  <a:srgbClr val="008000"/>
                </a:solidFill>
                <a:latin typeface="Calibri" panose="020F0502020204030204" pitchFamily="34" charset="0"/>
              </a:rPr>
              <a:t>Rheumatol</a:t>
            </a:r>
            <a:r>
              <a:rPr lang="es-CO" altLang="es-CO" sz="1600" b="1" i="1" dirty="0">
                <a:solidFill>
                  <a:srgbClr val="008000"/>
                </a:solidFill>
                <a:latin typeface="Calibri" panose="020F0502020204030204" pitchFamily="34" charset="0"/>
              </a:rPr>
              <a:t> 2016)</a:t>
            </a:r>
            <a:endParaRPr lang="es-CO" altLang="es-CO" sz="2400" b="1" i="1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450628" y="3861048"/>
            <a:ext cx="6552728" cy="13849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However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,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immunologic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variations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associated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to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weight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loss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after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bariatric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procedures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 are </a:t>
            </a:r>
            <a:r>
              <a:rPr lang="es-CO" altLang="es-CO" sz="2800" dirty="0" err="1">
                <a:solidFill>
                  <a:srgbClr val="008000"/>
                </a:solidFill>
                <a:latin typeface="Calibri" panose="020F0502020204030204" pitchFamily="34" charset="0"/>
              </a:rPr>
              <a:t>unknown</a:t>
            </a:r>
            <a:r>
              <a:rPr lang="es-CO" altLang="es-CO" sz="2800" dirty="0">
                <a:solidFill>
                  <a:srgbClr val="008000"/>
                </a:solidFill>
                <a:latin typeface="Calibri" panose="020F0502020204030204" pitchFamily="34" charset="0"/>
              </a:rPr>
              <a:t>.</a:t>
            </a:r>
            <a:endParaRPr lang="en-US" sz="2800" b="1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177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>
                <a:latin typeface="Calibri" panose="020F0502020204030204" pitchFamily="34" charset="0"/>
              </a:rPr>
              <a:t>Objective</a:t>
            </a:r>
            <a:endParaRPr lang="es-CO" dirty="0">
              <a:latin typeface="Calibri" panose="020F0502020204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7916" y="2348880"/>
            <a:ext cx="8229600" cy="1656184"/>
          </a:xfrm>
          <a:solidFill>
            <a:schemeClr val="bg1">
              <a:lumMod val="95000"/>
            </a:schemeClr>
          </a:solidFill>
          <a:ln w="38100">
            <a:solidFill>
              <a:srgbClr val="008000"/>
            </a:solidFill>
          </a:ln>
        </p:spPr>
        <p:txBody>
          <a:bodyPr>
            <a:normAutofit/>
          </a:bodyPr>
          <a:lstStyle/>
          <a:p>
            <a:pPr marL="203200" indent="0" algn="ctr">
              <a:buNone/>
            </a:pPr>
            <a:r>
              <a:rPr lang="es-CO" altLang="es-CO" b="1" dirty="0" err="1">
                <a:solidFill>
                  <a:srgbClr val="008000"/>
                </a:solidFill>
                <a:latin typeface="Calibri" panose="020F0502020204030204" pitchFamily="34" charset="0"/>
              </a:rPr>
              <a:t>Our</a:t>
            </a:r>
            <a:r>
              <a:rPr lang="es-CO" altLang="es-CO" b="1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b="1" dirty="0" err="1">
                <a:solidFill>
                  <a:srgbClr val="008000"/>
                </a:solidFill>
                <a:latin typeface="Calibri" panose="020F0502020204030204" pitchFamily="34" charset="0"/>
              </a:rPr>
              <a:t>aim</a:t>
            </a:r>
            <a:r>
              <a:rPr lang="es-CO" altLang="es-CO" b="1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b="1" dirty="0" err="1">
                <a:solidFill>
                  <a:srgbClr val="008000"/>
                </a:solidFill>
                <a:latin typeface="Calibri" panose="020F0502020204030204" pitchFamily="34" charset="0"/>
              </a:rPr>
              <a:t>is</a:t>
            </a:r>
            <a:r>
              <a:rPr lang="es-CO" altLang="es-CO" b="1" dirty="0">
                <a:solidFill>
                  <a:srgbClr val="008000"/>
                </a:solidFill>
                <a:latin typeface="Calibri" panose="020F0502020204030204" pitchFamily="34" charset="0"/>
              </a:rPr>
              <a:t> to describe </a:t>
            </a:r>
            <a:r>
              <a:rPr lang="es-CO" altLang="es-CO" b="1" dirty="0" err="1">
                <a:solidFill>
                  <a:srgbClr val="008000"/>
                </a:solidFill>
                <a:latin typeface="Calibri" panose="020F0502020204030204" pitchFamily="34" charset="0"/>
              </a:rPr>
              <a:t>immunologic</a:t>
            </a:r>
            <a:r>
              <a:rPr lang="es-CO" altLang="es-CO" b="1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b="1" dirty="0" err="1">
                <a:solidFill>
                  <a:srgbClr val="008000"/>
                </a:solidFill>
                <a:latin typeface="Calibri" panose="020F0502020204030204" pitchFamily="34" charset="0"/>
              </a:rPr>
              <a:t>profile</a:t>
            </a:r>
            <a:r>
              <a:rPr lang="es-CO" altLang="es-CO" b="1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b="1" dirty="0" err="1">
                <a:solidFill>
                  <a:srgbClr val="008000"/>
                </a:solidFill>
                <a:latin typeface="Calibri" panose="020F0502020204030204" pitchFamily="34" charset="0"/>
              </a:rPr>
              <a:t>changes</a:t>
            </a:r>
            <a:r>
              <a:rPr lang="es-CO" altLang="es-CO" b="1" dirty="0">
                <a:solidFill>
                  <a:srgbClr val="008000"/>
                </a:solidFill>
                <a:latin typeface="Calibri" panose="020F0502020204030204" pitchFamily="34" charset="0"/>
              </a:rPr>
              <a:t> in </a:t>
            </a:r>
            <a:r>
              <a:rPr lang="es-CO" altLang="es-CO" b="1" dirty="0" err="1">
                <a:solidFill>
                  <a:srgbClr val="008000"/>
                </a:solidFill>
                <a:latin typeface="Calibri" panose="020F0502020204030204" pitchFamily="34" charset="0"/>
              </a:rPr>
              <a:t>obese</a:t>
            </a:r>
            <a:r>
              <a:rPr lang="es-CO" altLang="es-CO" b="1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b="1" dirty="0" err="1">
                <a:solidFill>
                  <a:srgbClr val="008000"/>
                </a:solidFill>
                <a:latin typeface="Calibri" panose="020F0502020204030204" pitchFamily="34" charset="0"/>
              </a:rPr>
              <a:t>patients</a:t>
            </a:r>
            <a:r>
              <a:rPr lang="es-CO" altLang="es-CO" b="1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b="1" dirty="0" err="1">
                <a:solidFill>
                  <a:srgbClr val="008000"/>
                </a:solidFill>
                <a:latin typeface="Calibri" panose="020F0502020204030204" pitchFamily="34" charset="0"/>
              </a:rPr>
              <a:t>following</a:t>
            </a:r>
            <a:r>
              <a:rPr lang="es-CO" altLang="es-CO" b="1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b="1" dirty="0" err="1">
                <a:solidFill>
                  <a:srgbClr val="008000"/>
                </a:solidFill>
                <a:latin typeface="Calibri" panose="020F0502020204030204" pitchFamily="34" charset="0"/>
              </a:rPr>
              <a:t>bariatric</a:t>
            </a:r>
            <a:r>
              <a:rPr lang="es-CO" altLang="es-CO" b="1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b="1" dirty="0" err="1">
                <a:solidFill>
                  <a:srgbClr val="008000"/>
                </a:solidFill>
                <a:latin typeface="Calibri" panose="020F0502020204030204" pitchFamily="34" charset="0"/>
              </a:rPr>
              <a:t>surgery</a:t>
            </a:r>
            <a:r>
              <a:rPr lang="es-CO" altLang="es-CO" b="1" dirty="0">
                <a:solidFill>
                  <a:srgbClr val="008000"/>
                </a:solidFill>
                <a:latin typeface="Calibri" panose="020F0502020204030204" pitchFamily="34" charset="0"/>
              </a:rPr>
              <a:t>. 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xmlns="" val="3744100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>
                <a:latin typeface="Calibri" panose="020F0502020204030204" pitchFamily="34" charset="0"/>
              </a:rPr>
              <a:t>Methods</a:t>
            </a:r>
            <a:endParaRPr lang="es-CO" dirty="0">
              <a:latin typeface="Calibri" panose="020F0502020204030204" pitchFamily="34" charset="0"/>
            </a:endParaRPr>
          </a:p>
        </p:txBody>
      </p:sp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1347166" y="1819747"/>
            <a:ext cx="2332038" cy="1258888"/>
          </a:xfrm>
          <a:prstGeom prst="rect">
            <a:avLst/>
          </a:prstGeom>
          <a:solidFill>
            <a:srgbClr val="008000"/>
          </a:solidFill>
          <a:ln w="25560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endParaRPr lang="es-CO" altLang="es-CO" sz="1800" b="1" i="1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es-CO" altLang="es-CO" sz="1800" b="1" i="1">
                <a:solidFill>
                  <a:srgbClr val="FFFFFF"/>
                </a:solidFill>
                <a:latin typeface="Calibri" panose="020F0502020204030204" pitchFamily="34" charset="0"/>
              </a:rPr>
              <a:t>Obese patients without AID</a:t>
            </a:r>
          </a:p>
        </p:txBody>
      </p:sp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4090366" y="1668934"/>
            <a:ext cx="3738563" cy="1135063"/>
          </a:xfrm>
          <a:prstGeom prst="rightArrow">
            <a:avLst>
              <a:gd name="adj1" fmla="val 50000"/>
              <a:gd name="adj2" fmla="val 37451"/>
            </a:avLst>
          </a:prstGeom>
          <a:solidFill>
            <a:srgbClr val="008000"/>
          </a:solidFill>
          <a:ln w="25560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s-CO" altLang="es-CO" sz="1800" b="1" i="1">
                <a:solidFill>
                  <a:srgbClr val="FFFFFF"/>
                </a:solidFill>
                <a:latin typeface="Calibri" panose="020F0502020204030204" pitchFamily="34" charset="0"/>
              </a:rPr>
              <a:t>Bariatric surgery time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4917454" y="1484784"/>
            <a:ext cx="1550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9pPr>
          </a:lstStyle>
          <a:p>
            <a:pPr>
              <a:buClrTx/>
              <a:buFontTx/>
              <a:buNone/>
            </a:pPr>
            <a:r>
              <a:rPr lang="es-CO" altLang="es-CO" sz="1800" b="1" i="1">
                <a:solidFill>
                  <a:srgbClr val="000000"/>
                </a:solidFill>
                <a:latin typeface="Calibri" panose="020F0502020204030204" pitchFamily="34" charset="0"/>
              </a:rPr>
              <a:t>Blood samples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3758578" y="2874605"/>
            <a:ext cx="44021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9125" algn="l"/>
                <a:tab pos="1078071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9125" algn="l"/>
                <a:tab pos="1078071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9125" algn="l"/>
                <a:tab pos="1078071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9125" algn="l"/>
                <a:tab pos="1078071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9125" algn="l"/>
                <a:tab pos="1078071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9125" algn="l"/>
                <a:tab pos="1078071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9125" algn="l"/>
                <a:tab pos="1078071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9125" algn="l"/>
                <a:tab pos="1078071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9125" algn="l"/>
                <a:tab pos="1078071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9pPr>
          </a:lstStyle>
          <a:p>
            <a:pPr>
              <a:buClrTx/>
              <a:buFontTx/>
              <a:buNone/>
            </a:pPr>
            <a:r>
              <a:rPr lang="es-CO" altLang="es-CO" sz="18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Baseline</a:t>
            </a:r>
            <a:r>
              <a:rPr lang="es-CO" altLang="es-CO" sz="1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	        4 </a:t>
            </a:r>
            <a:r>
              <a:rPr lang="es-CO" altLang="es-CO" sz="18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months</a:t>
            </a:r>
            <a:r>
              <a:rPr lang="es-CO" altLang="es-CO" sz="1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	8 </a:t>
            </a:r>
            <a:r>
              <a:rPr lang="es-CO" altLang="es-CO" sz="18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months</a:t>
            </a:r>
            <a:r>
              <a:rPr lang="es-CO" altLang="es-CO" sz="1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8" name="AutoShape 21"/>
          <p:cNvSpPr>
            <a:spLocks noChangeArrowheads="1"/>
          </p:cNvSpPr>
          <p:nvPr/>
        </p:nvSpPr>
        <p:spPr bwMode="auto">
          <a:xfrm rot="10800000">
            <a:off x="4033216" y="2610322"/>
            <a:ext cx="360363" cy="23653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8000"/>
          </a:solidFill>
          <a:ln w="2556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CO" altLang="es-CO"/>
          </a:p>
        </p:txBody>
      </p:sp>
      <p:sp>
        <p:nvSpPr>
          <p:cNvPr id="9" name="AutoShape 22"/>
          <p:cNvSpPr>
            <a:spLocks noChangeArrowheads="1"/>
          </p:cNvSpPr>
          <p:nvPr/>
        </p:nvSpPr>
        <p:spPr bwMode="auto">
          <a:xfrm rot="10800000">
            <a:off x="5512766" y="2610322"/>
            <a:ext cx="360363" cy="23653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8000"/>
          </a:solidFill>
          <a:ln w="2556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CO" altLang="es-CO"/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 rot="10800000">
            <a:off x="6800229" y="2597622"/>
            <a:ext cx="360363" cy="23653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8000"/>
          </a:solidFill>
          <a:ln w="2556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CO" altLang="es-CO"/>
          </a:p>
        </p:txBody>
      </p:sp>
      <p:sp>
        <p:nvSpPr>
          <p:cNvPr id="12" name="CuadroTexto 11"/>
          <p:cNvSpPr txBox="1"/>
          <p:nvPr/>
        </p:nvSpPr>
        <p:spPr>
          <a:xfrm>
            <a:off x="1979712" y="3311926"/>
            <a:ext cx="670708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100000"/>
              <a:defRPr/>
            </a:pPr>
            <a:r>
              <a:rPr lang="en-US" altLang="es-CO" sz="2000" b="1" u="sng" dirty="0">
                <a:latin typeface="Calibri" panose="020F0502020204030204" pitchFamily="34" charset="0"/>
              </a:rPr>
              <a:t>Each sample was evaluated to determine: </a:t>
            </a:r>
          </a:p>
          <a:p>
            <a:pPr marL="457200" indent="-457200" algn="just"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US" altLang="es-CO" sz="1800" dirty="0">
                <a:latin typeface="Calibri" panose="020F0502020204030204" pitchFamily="34" charset="0"/>
              </a:rPr>
              <a:t>Complement C3 and C4 levels</a:t>
            </a:r>
          </a:p>
          <a:p>
            <a:pPr marL="457200" indent="-457200" algn="just"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US" altLang="es-CO" sz="1800" dirty="0">
                <a:latin typeface="Calibri" panose="020F0502020204030204" pitchFamily="34" charset="0"/>
              </a:rPr>
              <a:t>Antinuclear antibodies (ANAs)</a:t>
            </a:r>
          </a:p>
          <a:p>
            <a:pPr marL="457200" indent="-457200" algn="just"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US" altLang="es-CO" sz="1800" dirty="0">
                <a:latin typeface="Calibri" panose="020F0502020204030204" pitchFamily="34" charset="0"/>
              </a:rPr>
              <a:t>IgG/IgM anti-Cardiolipin antibodies (</a:t>
            </a:r>
            <a:r>
              <a:rPr lang="en-US" altLang="es-CO" sz="1800" dirty="0" err="1">
                <a:latin typeface="Calibri" panose="020F0502020204030204" pitchFamily="34" charset="0"/>
              </a:rPr>
              <a:t>aCL</a:t>
            </a:r>
            <a:r>
              <a:rPr lang="en-US" altLang="es-CO" sz="1800" dirty="0">
                <a:latin typeface="Calibri" panose="020F0502020204030204" pitchFamily="34" charset="0"/>
              </a:rPr>
              <a:t>)</a:t>
            </a:r>
          </a:p>
          <a:p>
            <a:pPr marL="457200" indent="-457200" algn="just"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US" altLang="es-CO" sz="1800" dirty="0">
                <a:latin typeface="Calibri" panose="020F0502020204030204" pitchFamily="34" charset="0"/>
              </a:rPr>
              <a:t>Anti-CCP </a:t>
            </a:r>
            <a:r>
              <a:rPr lang="en-US" altLang="es-CO" sz="1800" dirty="0" err="1">
                <a:latin typeface="Calibri" panose="020F0502020204030204" pitchFamily="34" charset="0"/>
              </a:rPr>
              <a:t>antiboides</a:t>
            </a:r>
            <a:endParaRPr lang="en-US" altLang="es-CO" sz="1800" dirty="0">
              <a:latin typeface="Calibri" panose="020F0502020204030204" pitchFamily="34" charset="0"/>
            </a:endParaRPr>
          </a:p>
          <a:p>
            <a:pPr marL="457200" indent="-457200" algn="just"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US" altLang="es-CO" sz="1800" dirty="0">
                <a:latin typeface="Calibri" panose="020F0502020204030204" pitchFamily="34" charset="0"/>
              </a:rPr>
              <a:t>Rheumatoid Factor</a:t>
            </a:r>
          </a:p>
          <a:p>
            <a:pPr marL="457200" indent="-457200" algn="just">
              <a:buSzPct val="100000"/>
              <a:buFont typeface="Courier New" panose="02070309020205020404" pitchFamily="49" charset="0"/>
              <a:buChar char="o"/>
              <a:defRPr/>
            </a:pPr>
            <a:r>
              <a:rPr lang="es-CO" altLang="es-CO" sz="1800" dirty="0" err="1">
                <a:latin typeface="Calibri" panose="020F0502020204030204" pitchFamily="34" charset="0"/>
              </a:rPr>
              <a:t>Peripheral</a:t>
            </a:r>
            <a:r>
              <a:rPr lang="es-CO" altLang="es-CO" sz="1800" dirty="0">
                <a:latin typeface="Calibri" panose="020F0502020204030204" pitchFamily="34" charset="0"/>
              </a:rPr>
              <a:t> </a:t>
            </a:r>
            <a:r>
              <a:rPr lang="es-CO" altLang="es-CO" sz="1800" dirty="0" err="1">
                <a:latin typeface="Calibri" panose="020F0502020204030204" pitchFamily="34" charset="0"/>
              </a:rPr>
              <a:t>blood</a:t>
            </a:r>
            <a:r>
              <a:rPr lang="es-CO" altLang="es-CO" sz="1800" dirty="0">
                <a:latin typeface="Calibri" panose="020F0502020204030204" pitchFamily="34" charset="0"/>
              </a:rPr>
              <a:t> </a:t>
            </a:r>
            <a:r>
              <a:rPr lang="es-CO" altLang="es-CO" sz="1800" dirty="0" err="1">
                <a:latin typeface="Calibri" panose="020F0502020204030204" pitchFamily="34" charset="0"/>
              </a:rPr>
              <a:t>distribution</a:t>
            </a:r>
            <a:r>
              <a:rPr lang="es-CO" altLang="es-CO" sz="1800" dirty="0">
                <a:latin typeface="Calibri" panose="020F0502020204030204" pitchFamily="34" charset="0"/>
              </a:rPr>
              <a:t> of B and T </a:t>
            </a:r>
            <a:r>
              <a:rPr lang="es-CO" altLang="es-CO" sz="1800" dirty="0" err="1">
                <a:latin typeface="Calibri" panose="020F0502020204030204" pitchFamily="34" charset="0"/>
              </a:rPr>
              <a:t>lymphocytes</a:t>
            </a:r>
            <a:r>
              <a:rPr lang="es-CO" altLang="es-CO" sz="1800" dirty="0">
                <a:latin typeface="Calibri" panose="020F0502020204030204" pitchFamily="34" charset="0"/>
              </a:rPr>
              <a:t> </a:t>
            </a:r>
          </a:p>
          <a:p>
            <a:pPr marL="457200" indent="-457200" algn="just">
              <a:buSzPct val="100000"/>
              <a:buFont typeface="Courier New" panose="02070309020205020404" pitchFamily="49" charset="0"/>
              <a:buChar char="o"/>
              <a:defRPr/>
            </a:pPr>
            <a:r>
              <a:rPr lang="es-CO" altLang="es-CO" sz="1800" dirty="0" err="1">
                <a:latin typeface="Calibri" panose="020F0502020204030204" pitchFamily="34" charset="0"/>
              </a:rPr>
              <a:t>Leptine</a:t>
            </a:r>
            <a:r>
              <a:rPr lang="es-CO" altLang="es-CO" sz="1800" dirty="0">
                <a:latin typeface="Calibri" panose="020F0502020204030204" pitchFamily="34" charset="0"/>
              </a:rPr>
              <a:t> </a:t>
            </a:r>
          </a:p>
          <a:p>
            <a:pPr marL="457200" indent="-457200" algn="just">
              <a:buSzPct val="100000"/>
              <a:buFont typeface="Courier New" panose="02070309020205020404" pitchFamily="49" charset="0"/>
              <a:buChar char="o"/>
              <a:defRPr/>
            </a:pPr>
            <a:r>
              <a:rPr lang="es-CO" altLang="es-CO" sz="1800" dirty="0" err="1">
                <a:latin typeface="Calibri" panose="020F0502020204030204" pitchFamily="34" charset="0"/>
              </a:rPr>
              <a:t>Adiponectine</a:t>
            </a:r>
            <a:endParaRPr lang="es-CO" altLang="es-CO" sz="1800" dirty="0">
              <a:latin typeface="Calibri" panose="020F0502020204030204" pitchFamily="34" charset="0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xmlns="" val="894601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/>
              <a:t>Results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67544" y="1772816"/>
            <a:ext cx="8435280" cy="381642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8000"/>
                </a:solidFill>
              </a:rPr>
              <a:t>Thirty-four patients were included </a:t>
            </a:r>
            <a:r>
              <a:rPr lang="en-US" sz="2000" i="1" dirty="0">
                <a:solidFill>
                  <a:srgbClr val="008000"/>
                </a:solidFill>
              </a:rPr>
              <a:t>(88% women).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i="1" dirty="0">
                <a:solidFill>
                  <a:srgbClr val="008000"/>
                </a:solidFill>
              </a:rPr>
              <a:t> </a:t>
            </a:r>
            <a:r>
              <a:rPr lang="en-US" sz="2000" dirty="0">
                <a:solidFill>
                  <a:srgbClr val="008000"/>
                </a:solidFill>
              </a:rPr>
              <a:t>Mean age at inclusion: 38.3 years.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8000"/>
                </a:solidFill>
              </a:rPr>
              <a:t>Several immunologic changes were seen at </a:t>
            </a:r>
            <a:r>
              <a:rPr lang="en-US" sz="2000" b="1" dirty="0">
                <a:solidFill>
                  <a:srgbClr val="008000"/>
                </a:solidFill>
              </a:rPr>
              <a:t>8 </a:t>
            </a:r>
            <a:r>
              <a:rPr lang="es-CO" sz="2000" b="1" dirty="0" err="1">
                <a:solidFill>
                  <a:srgbClr val="008000"/>
                </a:solidFill>
              </a:rPr>
              <a:t>months</a:t>
            </a:r>
            <a:r>
              <a:rPr lang="es-CO" sz="2000" dirty="0">
                <a:solidFill>
                  <a:srgbClr val="008000"/>
                </a:solidFill>
              </a:rPr>
              <a:t>:</a:t>
            </a:r>
          </a:p>
          <a:p>
            <a:r>
              <a:rPr lang="en-US" sz="1800" i="1" dirty="0"/>
              <a:t>Four patients (11.8%) with negative baseline ANAs had positive results</a:t>
            </a:r>
          </a:p>
          <a:p>
            <a:r>
              <a:rPr lang="en-US" sz="1800" i="1" dirty="0"/>
              <a:t>One patient with baseline ANAs 1:80 presented higher titles (1:160) </a:t>
            </a:r>
          </a:p>
          <a:p>
            <a:r>
              <a:rPr lang="en-US" sz="1800" i="1" dirty="0"/>
              <a:t>Anti-CCP was slightly positive in one patient (22 IU/mL, cutoff: 20) at baseline and the titers increased by 10 times at 8 months.</a:t>
            </a:r>
          </a:p>
          <a:p>
            <a:r>
              <a:rPr lang="en-US" sz="1800" i="1" dirty="0"/>
              <a:t>Complement C3 and C4 decreased in all patients compared to their baseline </a:t>
            </a:r>
          </a:p>
          <a:p>
            <a:r>
              <a:rPr lang="en-US" sz="1800" i="1" dirty="0"/>
              <a:t>IgM </a:t>
            </a:r>
            <a:r>
              <a:rPr lang="en-US" sz="1800" i="1" dirty="0" err="1"/>
              <a:t>aCL</a:t>
            </a:r>
            <a:r>
              <a:rPr lang="en-US" sz="1800" i="1" dirty="0"/>
              <a:t> and RF did not change during follow-up</a:t>
            </a:r>
            <a:r>
              <a:rPr lang="en-US" sz="1800" dirty="0"/>
              <a:t>.</a:t>
            </a:r>
          </a:p>
          <a:p>
            <a:r>
              <a:rPr lang="en-US" sz="1800" i="1" dirty="0"/>
              <a:t>No important changes were evidenced at 4 </a:t>
            </a:r>
            <a:r>
              <a:rPr lang="es-CO" sz="1800" i="1" dirty="0" err="1"/>
              <a:t>months</a:t>
            </a:r>
            <a:r>
              <a:rPr lang="es-CO" sz="1800" i="1" dirty="0"/>
              <a:t>.</a:t>
            </a:r>
            <a:endParaRPr lang="en-US" sz="1800" dirty="0">
              <a:solidFill>
                <a:srgbClr val="008000"/>
              </a:solidFill>
            </a:endParaRPr>
          </a:p>
          <a:p>
            <a:pPr marL="203200" indent="0">
              <a:buNone/>
            </a:pPr>
            <a:endParaRPr lang="es-CO" sz="2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5860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" y="1057758"/>
            <a:ext cx="8208913" cy="17526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70382" y="3140968"/>
            <a:ext cx="798254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CO" sz="2400" dirty="0">
                <a:latin typeface="Calibri" panose="020F0502020204030204" pitchFamily="34" charset="0"/>
                <a:cs typeface="Calibri" panose="020F0502020204030204" pitchFamily="34" charset="0"/>
              </a:rPr>
              <a:t>9 posters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O" sz="2400" dirty="0">
                <a:latin typeface="Calibri" panose="020F0502020204030204" pitchFamily="34" charset="0"/>
                <a:cs typeface="Calibri" panose="020F0502020204030204" pitchFamily="34" charset="0"/>
              </a:rPr>
              <a:t>4 presentaciones orales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s-C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Manifestaciones neurológicas del Síndrome de </a:t>
            </a:r>
            <a:r>
              <a:rPr lang="es-CO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Sjögren</a:t>
            </a:r>
            <a:endParaRPr lang="es-CO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s-C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Polimorfismos del gen </a:t>
            </a:r>
            <a:r>
              <a:rPr lang="es-CO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DARC </a:t>
            </a:r>
            <a:r>
              <a:rPr lang="es-C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 la Artritis </a:t>
            </a:r>
            <a:r>
              <a:rPr lang="es-CO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Reumatoidea</a:t>
            </a:r>
            <a:endParaRPr lang="es-CO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s-C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Espectro de la enfermedad relacionada con IgG4 en Colombia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s-CO" sz="2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Expresión de la citoquina BAFF y sus receptores en nefritis </a:t>
            </a:r>
            <a:r>
              <a:rPr lang="es-CO" sz="200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lúpica</a:t>
            </a:r>
            <a:endParaRPr lang="es-CO" sz="20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xmlns="" val="316407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/>
              <a:t>Results</a:t>
            </a:r>
            <a:endParaRPr lang="es-CO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8880501"/>
              </p:ext>
            </p:extLst>
          </p:nvPr>
        </p:nvGraphicFramePr>
        <p:xfrm>
          <a:off x="1115616" y="1772816"/>
          <a:ext cx="7272808" cy="286064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818202">
                  <a:extLst>
                    <a:ext uri="{9D8B030D-6E8A-4147-A177-3AD203B41FA5}">
                      <a16:colId xmlns:a16="http://schemas.microsoft.com/office/drawing/2014/main" xmlns="" val="4283742512"/>
                    </a:ext>
                  </a:extLst>
                </a:gridCol>
                <a:gridCol w="1818202">
                  <a:extLst>
                    <a:ext uri="{9D8B030D-6E8A-4147-A177-3AD203B41FA5}">
                      <a16:colId xmlns:a16="http://schemas.microsoft.com/office/drawing/2014/main" xmlns="" val="2002705138"/>
                    </a:ext>
                  </a:extLst>
                </a:gridCol>
                <a:gridCol w="1818202">
                  <a:extLst>
                    <a:ext uri="{9D8B030D-6E8A-4147-A177-3AD203B41FA5}">
                      <a16:colId xmlns:a16="http://schemas.microsoft.com/office/drawing/2014/main" xmlns="" val="3398841672"/>
                    </a:ext>
                  </a:extLst>
                </a:gridCol>
                <a:gridCol w="1818202">
                  <a:extLst>
                    <a:ext uri="{9D8B030D-6E8A-4147-A177-3AD203B41FA5}">
                      <a16:colId xmlns:a16="http://schemas.microsoft.com/office/drawing/2014/main" xmlns="" val="1047839724"/>
                    </a:ext>
                  </a:extLst>
                </a:gridCol>
              </a:tblGrid>
              <a:tr h="473963"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Parameter</a:t>
                      </a:r>
                      <a:endParaRPr kumimoji="0" lang="es-CO" altLang="es-CO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ヒラギノ角ゴ ProN W3" charset="0"/>
                      </a:endParaRP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Baseline</a:t>
                      </a:r>
                      <a:endParaRPr kumimoji="0" lang="es-CO" altLang="es-CO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ヒラギノ角ゴ ProN W3" charset="0"/>
                      </a:endParaRP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8 </a:t>
                      </a:r>
                      <a:r>
                        <a:rPr kumimoji="0" lang="es-CO" altLang="es-CO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months</a:t>
                      </a:r>
                      <a:r>
                        <a:rPr kumimoji="0" lang="es-CO" altLang="es-CO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 </a:t>
                      </a: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P</a:t>
                      </a:r>
                    </a:p>
                  </a:txBody>
                  <a:tcPr marL="90008" marR="90008" marT="46799" marB="46799" horzOverflow="overflow"/>
                </a:tc>
                <a:extLst>
                  <a:ext uri="{0D108BD9-81ED-4DB2-BD59-A6C34878D82A}">
                    <a16:rowId xmlns:a16="http://schemas.microsoft.com/office/drawing/2014/main" xmlns="" val="2699026723"/>
                  </a:ext>
                </a:extLst>
              </a:tr>
              <a:tr h="378904"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BMI*</a:t>
                      </a: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42.8 ± 3.6</a:t>
                      </a: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33.5 ± 5.3</a:t>
                      </a: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s-CO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0.001</a:t>
                      </a:r>
                    </a:p>
                  </a:txBody>
                  <a:tcPr marL="90008" marR="90008" marT="46799" marB="46799" horzOverflow="overflow"/>
                </a:tc>
                <a:extLst>
                  <a:ext uri="{0D108BD9-81ED-4DB2-BD59-A6C34878D82A}">
                    <a16:rowId xmlns:a16="http://schemas.microsoft.com/office/drawing/2014/main" xmlns="" val="2085582127"/>
                  </a:ext>
                </a:extLst>
              </a:tr>
              <a:tr h="410590"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C3</a:t>
                      </a:r>
                      <a:r>
                        <a:rPr kumimoji="0" lang="en-US" altLang="es-CO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*</a:t>
                      </a: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164 ± 40.6</a:t>
                      </a: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112.4 ± 31.4 </a:t>
                      </a: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s-CO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&lt;0.001</a:t>
                      </a:r>
                    </a:p>
                  </a:txBody>
                  <a:tcPr marL="90008" marR="90008" marT="46799" marB="46799" horzOverflow="overflow"/>
                </a:tc>
                <a:extLst>
                  <a:ext uri="{0D108BD9-81ED-4DB2-BD59-A6C34878D82A}">
                    <a16:rowId xmlns:a16="http://schemas.microsoft.com/office/drawing/2014/main" xmlns="" val="1769805731"/>
                  </a:ext>
                </a:extLst>
              </a:tr>
              <a:tr h="378904"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C4*</a:t>
                      </a: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29.3 ± 10.1 </a:t>
                      </a: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22.5 ± 7.1 </a:t>
                      </a: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s-CO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0.0009</a:t>
                      </a:r>
                    </a:p>
                  </a:txBody>
                  <a:tcPr marL="90008" marR="90008" marT="46799" marB="46799" horzOverflow="overflow"/>
                </a:tc>
                <a:extLst>
                  <a:ext uri="{0D108BD9-81ED-4DB2-BD59-A6C34878D82A}">
                    <a16:rowId xmlns:a16="http://schemas.microsoft.com/office/drawing/2014/main" xmlns="" val="2327010507"/>
                  </a:ext>
                </a:extLst>
              </a:tr>
              <a:tr h="460476"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IgG </a:t>
                      </a:r>
                      <a:r>
                        <a:rPr kumimoji="0" lang="en-US" altLang="es-CO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aCL</a:t>
                      </a:r>
                      <a:r>
                        <a:rPr kumimoji="0" lang="en-US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 (GPL) *</a:t>
                      </a: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7</a:t>
                      </a: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3  </a:t>
                      </a: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s-CO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&lt;0.001</a:t>
                      </a:r>
                    </a:p>
                  </a:txBody>
                  <a:tcPr marL="90008" marR="90008" marT="46799" marB="46799" horzOverflow="overflow"/>
                </a:tc>
                <a:extLst>
                  <a:ext uri="{0D108BD9-81ED-4DB2-BD59-A6C34878D82A}">
                    <a16:rowId xmlns:a16="http://schemas.microsoft.com/office/drawing/2014/main" xmlns="" val="917206176"/>
                  </a:ext>
                </a:extLst>
              </a:tr>
              <a:tr h="378904"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Leptine</a:t>
                      </a:r>
                      <a:r>
                        <a:rPr kumimoji="0" lang="es-CO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 *</a:t>
                      </a: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45.7 ± 9.14 </a:t>
                      </a: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23.5 ± 12.6 </a:t>
                      </a: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s-CO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&lt;0.001</a:t>
                      </a:r>
                    </a:p>
                  </a:txBody>
                  <a:tcPr marL="90008" marR="90008" marT="46799" marB="46799" horzOverflow="overflow"/>
                </a:tc>
                <a:extLst>
                  <a:ext uri="{0D108BD9-81ED-4DB2-BD59-A6C34878D82A}">
                    <a16:rowId xmlns:a16="http://schemas.microsoft.com/office/drawing/2014/main" xmlns="" val="2069317830"/>
                  </a:ext>
                </a:extLst>
              </a:tr>
              <a:tr h="378904"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Adiponectine</a:t>
                      </a:r>
                      <a:r>
                        <a:rPr kumimoji="0" lang="es-CO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*</a:t>
                      </a: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6.6 (5 - 10) </a:t>
                      </a: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10 (6 - 17) </a:t>
                      </a: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s-CO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0.0001</a:t>
                      </a:r>
                    </a:p>
                  </a:txBody>
                  <a:tcPr marL="90008" marR="90008" marT="46799" marB="46799" horzOverflow="overflow"/>
                </a:tc>
                <a:extLst>
                  <a:ext uri="{0D108BD9-81ED-4DB2-BD59-A6C34878D82A}">
                    <a16:rowId xmlns:a16="http://schemas.microsoft.com/office/drawing/2014/main" xmlns="" val="50007284"/>
                  </a:ext>
                </a:extLst>
              </a:tr>
            </a:tbl>
          </a:graphicData>
        </a:graphic>
      </p:graphicFrame>
      <p:sp>
        <p:nvSpPr>
          <p:cNvPr id="10" name="Text Box 120"/>
          <p:cNvSpPr txBox="1">
            <a:spLocks noChangeArrowheads="1"/>
          </p:cNvSpPr>
          <p:nvPr/>
        </p:nvSpPr>
        <p:spPr bwMode="auto">
          <a:xfrm>
            <a:off x="4569296" y="5085184"/>
            <a:ext cx="3816424" cy="504056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9pPr>
          </a:lstStyle>
          <a:p>
            <a:pPr algn="just"/>
            <a:r>
              <a:rPr lang="en-US" altLang="es-CO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* mean ± SD                             * Paired t test</a:t>
            </a:r>
          </a:p>
          <a:p>
            <a:pPr algn="just">
              <a:buClrTx/>
              <a:buFontTx/>
              <a:buNone/>
            </a:pPr>
            <a:r>
              <a:rPr lang="en-US" altLang="es-CO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** median, IQR           ** Wilcoxon signed-rank test</a:t>
            </a:r>
          </a:p>
        </p:txBody>
      </p:sp>
    </p:spTree>
    <p:extLst>
      <p:ext uri="{BB962C8B-B14F-4D97-AF65-F5344CB8AC3E}">
        <p14:creationId xmlns:p14="http://schemas.microsoft.com/office/powerpoint/2010/main" xmlns="" val="2068107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/>
              <a:t>Results</a:t>
            </a:r>
            <a:endParaRPr lang="es-CO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20037257"/>
              </p:ext>
            </p:extLst>
          </p:nvPr>
        </p:nvGraphicFramePr>
        <p:xfrm>
          <a:off x="1115616" y="1772816"/>
          <a:ext cx="7416824" cy="270852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854206">
                  <a:extLst>
                    <a:ext uri="{9D8B030D-6E8A-4147-A177-3AD203B41FA5}">
                      <a16:colId xmlns:a16="http://schemas.microsoft.com/office/drawing/2014/main" xmlns="" val="2531662659"/>
                    </a:ext>
                  </a:extLst>
                </a:gridCol>
                <a:gridCol w="1854206">
                  <a:extLst>
                    <a:ext uri="{9D8B030D-6E8A-4147-A177-3AD203B41FA5}">
                      <a16:colId xmlns:a16="http://schemas.microsoft.com/office/drawing/2014/main" xmlns="" val="724106285"/>
                    </a:ext>
                  </a:extLst>
                </a:gridCol>
                <a:gridCol w="1854206">
                  <a:extLst>
                    <a:ext uri="{9D8B030D-6E8A-4147-A177-3AD203B41FA5}">
                      <a16:colId xmlns:a16="http://schemas.microsoft.com/office/drawing/2014/main" xmlns="" val="232458336"/>
                    </a:ext>
                  </a:extLst>
                </a:gridCol>
                <a:gridCol w="1854206">
                  <a:extLst>
                    <a:ext uri="{9D8B030D-6E8A-4147-A177-3AD203B41FA5}">
                      <a16:colId xmlns:a16="http://schemas.microsoft.com/office/drawing/2014/main" xmlns="" val="2046451054"/>
                    </a:ext>
                  </a:extLst>
                </a:gridCol>
              </a:tblGrid>
              <a:tr h="854328"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Parameter</a:t>
                      </a:r>
                      <a:endParaRPr kumimoji="0" lang="es-CO" altLang="es-CO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ヒラギノ角ゴ ProN W3" charset="0"/>
                      </a:endParaRP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Baseline</a:t>
                      </a:r>
                      <a:endParaRPr kumimoji="0" lang="es-CO" altLang="es-CO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ヒラギノ角ゴ ProN W3" charset="0"/>
                      </a:endParaRP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8 </a:t>
                      </a:r>
                      <a:r>
                        <a:rPr kumimoji="0" lang="es-CO" altLang="es-CO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months</a:t>
                      </a:r>
                      <a:r>
                        <a:rPr kumimoji="0" lang="es-CO" altLang="es-CO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 </a:t>
                      </a:r>
                    </a:p>
                  </a:txBody>
                  <a:tcPr marL="90008" marR="90008" marT="46799" marB="46799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P</a:t>
                      </a:r>
                    </a:p>
                  </a:txBody>
                  <a:tcPr marL="90008" marR="90008" marT="46799" marB="46799" horzOverflow="overflow"/>
                </a:tc>
                <a:extLst>
                  <a:ext uri="{0D108BD9-81ED-4DB2-BD59-A6C34878D82A}">
                    <a16:rowId xmlns:a16="http://schemas.microsoft.com/office/drawing/2014/main" xmlns="" val="2241282644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T CD4, %*</a:t>
                      </a:r>
                    </a:p>
                  </a:txBody>
                  <a:tcPr marL="9361" marR="9361" marT="9360" marB="0" anchor="b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44.6 ± 8.3</a:t>
                      </a:r>
                    </a:p>
                  </a:txBody>
                  <a:tcPr marL="9361" marR="9361" marT="9360" marB="0" anchor="b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45.8 ± 7.4</a:t>
                      </a:r>
                    </a:p>
                  </a:txBody>
                  <a:tcPr marL="9361" marR="9361" marT="9360" marB="0" anchor="b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0.0179</a:t>
                      </a:r>
                    </a:p>
                  </a:txBody>
                  <a:tcPr marL="9361" marR="9361" marT="9360" marB="0" anchor="b" horzOverflow="overflow"/>
                </a:tc>
                <a:extLst>
                  <a:ext uri="{0D108BD9-81ED-4DB2-BD59-A6C34878D82A}">
                    <a16:rowId xmlns:a16="http://schemas.microsoft.com/office/drawing/2014/main" xmlns="" val="1531067174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T CD8, %**</a:t>
                      </a:r>
                    </a:p>
                  </a:txBody>
                  <a:tcPr marL="9361" marR="9361" marT="9360" marB="0" anchor="b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21 (18-24.9)</a:t>
                      </a:r>
                    </a:p>
                  </a:txBody>
                  <a:tcPr marL="9361" marR="9361" marT="9360" marB="0" anchor="b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20.1 (16.9-23.2)</a:t>
                      </a:r>
                    </a:p>
                  </a:txBody>
                  <a:tcPr marL="9361" marR="9361" marT="9360" marB="0" anchor="b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0.0002</a:t>
                      </a:r>
                    </a:p>
                  </a:txBody>
                  <a:tcPr marL="9361" marR="9361" marT="9360" marB="0" anchor="b" horzOverflow="overflow"/>
                </a:tc>
                <a:extLst>
                  <a:ext uri="{0D108BD9-81ED-4DB2-BD59-A6C34878D82A}">
                    <a16:rowId xmlns:a16="http://schemas.microsoft.com/office/drawing/2014/main" xmlns="" val="184755090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CD4 number**</a:t>
                      </a:r>
                    </a:p>
                  </a:txBody>
                  <a:tcPr marL="9361" marR="9361" marT="9360" marB="0" anchor="b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1074 (860-1316)</a:t>
                      </a:r>
                    </a:p>
                  </a:txBody>
                  <a:tcPr marL="9361" marR="9361" marT="9360" marB="0" anchor="b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1217.5 (838-1510)</a:t>
                      </a:r>
                    </a:p>
                  </a:txBody>
                  <a:tcPr marL="9361" marR="9361" marT="9360" marB="0" anchor="b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0.0016</a:t>
                      </a:r>
                    </a:p>
                  </a:txBody>
                  <a:tcPr marL="9361" marR="9361" marT="9360" marB="0" anchor="b" horzOverflow="overflow"/>
                </a:tc>
                <a:extLst>
                  <a:ext uri="{0D108BD9-81ED-4DB2-BD59-A6C34878D82A}">
                    <a16:rowId xmlns:a16="http://schemas.microsoft.com/office/drawing/2014/main" xmlns="" val="84275764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CD8 </a:t>
                      </a:r>
                      <a:r>
                        <a:rPr kumimoji="0" lang="es-CO" altLang="es-CO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number</a:t>
                      </a:r>
                      <a:r>
                        <a:rPr kumimoji="0" lang="es-CO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**</a:t>
                      </a:r>
                    </a:p>
                  </a:txBody>
                  <a:tcPr marL="9361" marR="9361" marT="9360" marB="0" anchor="b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494 (355-634)</a:t>
                      </a:r>
                    </a:p>
                  </a:txBody>
                  <a:tcPr marL="9361" marR="9361" marT="9360" marB="0" anchor="b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502.5 (378-632)</a:t>
                      </a:r>
                    </a:p>
                  </a:txBody>
                  <a:tcPr marL="9361" marR="9361" marT="9360" marB="0" anchor="b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0.3876</a:t>
                      </a:r>
                    </a:p>
                  </a:txBody>
                  <a:tcPr marL="9361" marR="9361" marT="9360" marB="0" anchor="b" horzOverflow="overflow"/>
                </a:tc>
                <a:extLst>
                  <a:ext uri="{0D108BD9-81ED-4DB2-BD59-A6C34878D82A}">
                    <a16:rowId xmlns:a16="http://schemas.microsoft.com/office/drawing/2014/main" xmlns="" val="1197653899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CD4/CD8  ratio**</a:t>
                      </a:r>
                    </a:p>
                  </a:txBody>
                  <a:tcPr marL="9361" marR="9361" marT="9360" marB="0" anchor="b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2.2 (1.7-2.7)</a:t>
                      </a:r>
                    </a:p>
                  </a:txBody>
                  <a:tcPr marL="9361" marR="9361" marT="9360" marB="0" anchor="b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2.4 (1.8-2.8)</a:t>
                      </a:r>
                    </a:p>
                  </a:txBody>
                  <a:tcPr marL="9361" marR="9361" marT="9360" marB="0" anchor="b" horzOverflow="overflow"/>
                </a:tc>
                <a:tc>
                  <a:txBody>
                    <a:bodyPr/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6600">
                          <a:solidFill>
                            <a:srgbClr val="000000"/>
                          </a:solidFill>
                          <a:latin typeface="Gill Sans" charset="0"/>
                          <a:cs typeface="ヒラギノ角ゴ ProN W3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CO" altLang="es-CO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ヒラギノ角ゴ ProN W3" charset="0"/>
                        </a:rPr>
                        <a:t>0.0001</a:t>
                      </a:r>
                    </a:p>
                  </a:txBody>
                  <a:tcPr marL="9361" marR="9361" marT="9360" marB="0" anchor="b" horzOverflow="overflow"/>
                </a:tc>
                <a:extLst>
                  <a:ext uri="{0D108BD9-81ED-4DB2-BD59-A6C34878D82A}">
                    <a16:rowId xmlns:a16="http://schemas.microsoft.com/office/drawing/2014/main" xmlns="" val="984304032"/>
                  </a:ext>
                </a:extLst>
              </a:tr>
            </a:tbl>
          </a:graphicData>
        </a:graphic>
      </p:graphicFrame>
      <p:sp>
        <p:nvSpPr>
          <p:cNvPr id="6" name="Text Box 120"/>
          <p:cNvSpPr txBox="1">
            <a:spLocks noChangeArrowheads="1"/>
          </p:cNvSpPr>
          <p:nvPr/>
        </p:nvSpPr>
        <p:spPr bwMode="auto">
          <a:xfrm>
            <a:off x="4569296" y="5085184"/>
            <a:ext cx="3816424" cy="504056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400">
                <a:solidFill>
                  <a:schemeClr val="bg1"/>
                </a:solidFill>
                <a:latin typeface="Gill Sans" charset="0"/>
                <a:cs typeface="ヒラギノ角ゴ ProN W3" charset="0"/>
              </a:defRPr>
            </a:lvl9pPr>
          </a:lstStyle>
          <a:p>
            <a:pPr algn="just"/>
            <a:r>
              <a:rPr lang="en-US" altLang="es-CO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* mean ± SD                             * Paired t test</a:t>
            </a:r>
          </a:p>
          <a:p>
            <a:pPr algn="just">
              <a:buClrTx/>
              <a:buFontTx/>
              <a:buNone/>
            </a:pPr>
            <a:r>
              <a:rPr lang="en-US" altLang="es-CO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** median, IQR           ** Wilcoxon signed-rank test</a:t>
            </a:r>
          </a:p>
        </p:txBody>
      </p:sp>
    </p:spTree>
    <p:extLst>
      <p:ext uri="{BB962C8B-B14F-4D97-AF65-F5344CB8AC3E}">
        <p14:creationId xmlns:p14="http://schemas.microsoft.com/office/powerpoint/2010/main" xmlns="" val="341418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>
                <a:latin typeface="Calibri" panose="020F0502020204030204" pitchFamily="34" charset="0"/>
              </a:rPr>
              <a:t>Conclusions</a:t>
            </a:r>
            <a:endParaRPr lang="es-CO" dirty="0">
              <a:latin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259632" y="1628800"/>
            <a:ext cx="6840760" cy="34163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s-CO" sz="2400" b="1" dirty="0">
                <a:solidFill>
                  <a:srgbClr val="008000"/>
                </a:solidFill>
                <a:latin typeface="Calibri" panose="020F0502020204030204" pitchFamily="34" charset="0"/>
              </a:rPr>
              <a:t>Our results showed immunological changes after bariatric surgery (</a:t>
            </a:r>
            <a:r>
              <a:rPr lang="en-US" altLang="es-CO" sz="2400" b="1" i="1" dirty="0">
                <a:solidFill>
                  <a:srgbClr val="008000"/>
                </a:solidFill>
                <a:latin typeface="Calibri" panose="020F0502020204030204" pitchFamily="34" charset="0"/>
              </a:rPr>
              <a:t>mainly in C3 and C4 levels, positivity of ANAs and variation in T cells distribution</a:t>
            </a:r>
            <a:r>
              <a:rPr lang="en-US" altLang="es-CO" sz="2400" b="1" dirty="0">
                <a:solidFill>
                  <a:srgbClr val="008000"/>
                </a:solidFill>
                <a:latin typeface="Calibri" panose="020F0502020204030204" pitchFamily="34" charset="0"/>
              </a:rPr>
              <a:t>)</a:t>
            </a:r>
            <a:r>
              <a:rPr lang="es-CO" altLang="es-CO" sz="2400" b="1" dirty="0">
                <a:solidFill>
                  <a:srgbClr val="008000"/>
                </a:solidFill>
                <a:latin typeface="Calibri" panose="020F0502020204030204" pitchFamily="34" charset="0"/>
              </a:rPr>
              <a:t>.  </a:t>
            </a:r>
          </a:p>
          <a:p>
            <a:pPr marL="457200" indent="-457200" algn="ctr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s-CO" sz="2400" b="1" dirty="0">
                <a:solidFill>
                  <a:srgbClr val="008000"/>
                </a:solidFill>
                <a:latin typeface="Calibri" panose="020F0502020204030204" pitchFamily="34" charset="0"/>
              </a:rPr>
              <a:t>Clinical implications of these findings must be analyzed in the follow-up of our cohort. </a:t>
            </a:r>
          </a:p>
        </p:txBody>
      </p:sp>
    </p:spTree>
    <p:extLst>
      <p:ext uri="{BB962C8B-B14F-4D97-AF65-F5344CB8AC3E}">
        <p14:creationId xmlns:p14="http://schemas.microsoft.com/office/powerpoint/2010/main" xmlns="" val="17536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 txBox="1">
            <a:spLocks noGrp="1"/>
          </p:cNvSpPr>
          <p:nvPr>
            <p:ph type="title"/>
          </p:nvPr>
        </p:nvSpPr>
        <p:spPr>
          <a:xfrm>
            <a:off x="467544" y="692696"/>
            <a:ext cx="8208912" cy="108012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Calibri" pitchFamily="34" charset="0"/>
              <a:buNone/>
            </a:pPr>
            <a:r>
              <a:rPr lang="es-ES" altLang="es-CO" dirty="0">
                <a:latin typeface="Calibri" pitchFamily="34" charset="0"/>
                <a:cs typeface="Arial" charset="0"/>
                <a:sym typeface="Calibri" pitchFamily="34" charset="0"/>
              </a:rPr>
              <a:t>Perspectivas</a:t>
            </a:r>
          </a:p>
        </p:txBody>
      </p:sp>
      <p:sp>
        <p:nvSpPr>
          <p:cNvPr id="6147" name="2 Marcador de contenido"/>
          <p:cNvSpPr txBox="1">
            <a:spLocks noGrp="1"/>
          </p:cNvSpPr>
          <p:nvPr>
            <p:ph idx="1"/>
          </p:nvPr>
        </p:nvSpPr>
        <p:spPr>
          <a:xfrm>
            <a:off x="497384" y="1988840"/>
            <a:ext cx="8229600" cy="3777515"/>
          </a:xfrm>
        </p:spPr>
        <p:txBody>
          <a:bodyPr/>
          <a:lstStyle>
            <a:lvl1pPr marL="342900" indent="-1397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203200" indent="0" algn="ctr">
              <a:buNone/>
            </a:pPr>
            <a:r>
              <a:rPr lang="en-US" sz="2800" b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Prolongación</a:t>
            </a:r>
            <a:r>
              <a:rPr lang="en-US" sz="28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2800" b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seguimiento</a:t>
            </a:r>
            <a:r>
              <a:rPr lang="en-US" sz="28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4ta </a:t>
            </a:r>
            <a:r>
              <a:rPr lang="en-US" sz="2800" b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toma</a:t>
            </a:r>
            <a:endParaRPr lang="en-US" sz="2800" b="1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03200" indent="0" algn="ctr">
              <a:buNone/>
            </a:pPr>
            <a:endParaRPr lang="en-US" sz="2800" b="1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03200" indent="0" algn="ctr">
              <a:buNone/>
            </a:pPr>
            <a:r>
              <a:rPr lang="en-US" sz="2800" b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Escritura</a:t>
            </a:r>
            <a:r>
              <a:rPr lang="en-US" sz="28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artículo</a:t>
            </a:r>
            <a:endParaRPr lang="es-CO" sz="16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03200" indent="0">
              <a:spcBef>
                <a:spcPts val="638"/>
              </a:spcBef>
              <a:buClr>
                <a:srgbClr val="000000"/>
              </a:buClr>
              <a:buSzTx/>
              <a:buNone/>
            </a:pPr>
            <a:endParaRPr lang="es-ES" altLang="es-CO" sz="2400" dirty="0">
              <a:latin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2256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latin typeface="Calibri" panose="020F0502020204030204" pitchFamily="34" charset="0"/>
              </a:rPr>
              <a:t>Objetivo…….</a:t>
            </a:r>
          </a:p>
        </p:txBody>
      </p:sp>
      <p:sp>
        <p:nvSpPr>
          <p:cNvPr id="9" name="8 Proceso"/>
          <p:cNvSpPr/>
          <p:nvPr/>
        </p:nvSpPr>
        <p:spPr>
          <a:xfrm>
            <a:off x="755576" y="1772816"/>
            <a:ext cx="7272808" cy="972108"/>
          </a:xfrm>
          <a:prstGeom prst="flowChartProcess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800" b="1" dirty="0">
                <a:latin typeface="Calibri" panose="020F0502020204030204" pitchFamily="34" charset="0"/>
              </a:rPr>
              <a:t>Investigación</a:t>
            </a:r>
          </a:p>
        </p:txBody>
      </p:sp>
      <p:sp>
        <p:nvSpPr>
          <p:cNvPr id="3" name="2 Flecha abajo"/>
          <p:cNvSpPr/>
          <p:nvPr/>
        </p:nvSpPr>
        <p:spPr>
          <a:xfrm rot="2622932">
            <a:off x="1892099" y="3071885"/>
            <a:ext cx="484632" cy="978408"/>
          </a:xfrm>
          <a:prstGeom prst="down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11 Flecha abajo"/>
          <p:cNvSpPr/>
          <p:nvPr/>
        </p:nvSpPr>
        <p:spPr>
          <a:xfrm>
            <a:off x="3404267" y="3040042"/>
            <a:ext cx="484632" cy="978408"/>
          </a:xfrm>
          <a:prstGeom prst="down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12 Flecha abajo"/>
          <p:cNvSpPr/>
          <p:nvPr/>
        </p:nvSpPr>
        <p:spPr>
          <a:xfrm rot="20086039">
            <a:off x="6614027" y="3096663"/>
            <a:ext cx="484632" cy="978408"/>
          </a:xfrm>
          <a:prstGeom prst="down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highlight>
                <a:srgbClr val="008000"/>
              </a:highlight>
            </a:endParaRPr>
          </a:p>
        </p:txBody>
      </p:sp>
      <p:sp>
        <p:nvSpPr>
          <p:cNvPr id="14" name="13 Flecha abajo"/>
          <p:cNvSpPr/>
          <p:nvPr/>
        </p:nvSpPr>
        <p:spPr>
          <a:xfrm>
            <a:off x="4916435" y="3040042"/>
            <a:ext cx="484632" cy="978408"/>
          </a:xfrm>
          <a:prstGeom prst="down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4 CuadroTexto"/>
          <p:cNvSpPr txBox="1"/>
          <p:nvPr/>
        </p:nvSpPr>
        <p:spPr>
          <a:xfrm>
            <a:off x="829509" y="4277162"/>
            <a:ext cx="2066592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/>
              <a:t>Autoinmunidad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013244" y="4249898"/>
            <a:ext cx="2291013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/>
              <a:t>Cirugía </a:t>
            </a:r>
            <a:r>
              <a:rPr lang="es-CO" sz="2000" b="1" dirty="0" err="1"/>
              <a:t>bariátrica</a:t>
            </a:r>
            <a:endParaRPr lang="es-CO" sz="20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689071" y="4797152"/>
            <a:ext cx="1877438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/>
              <a:t>Nefritis </a:t>
            </a:r>
            <a:r>
              <a:rPr lang="es-CO" sz="2000" b="1" dirty="0" err="1"/>
              <a:t>lúpica</a:t>
            </a:r>
            <a:endParaRPr lang="es-CO" sz="20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6257887" y="4797152"/>
            <a:ext cx="2052165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 err="1"/>
              <a:t>Biomarcadores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xmlns="" val="240857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2" grpId="0" animBg="1"/>
      <p:bldP spid="13" grpId="0" animBg="1"/>
      <p:bldP spid="14" grpId="0" animBg="1"/>
      <p:bldP spid="5" grpId="0" animBg="1"/>
      <p:bldP spid="15" grpId="0" animBg="1"/>
      <p:bldP spid="1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268760"/>
            <a:ext cx="7848872" cy="3546796"/>
          </a:xfrm>
          <a:prstGeom prst="rect">
            <a:avLst/>
          </a:prstGeom>
          <a:ln w="28575">
            <a:solidFill>
              <a:srgbClr val="008000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4444957" y="5085184"/>
            <a:ext cx="4113627" cy="307777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s-CO" dirty="0" err="1"/>
              <a:t>Rheumatology</a:t>
            </a:r>
            <a:r>
              <a:rPr lang="es-CO" dirty="0"/>
              <a:t> (Oxford). 2016 Oct 15. </a:t>
            </a:r>
            <a:r>
              <a:rPr lang="es-CO" dirty="0" err="1"/>
              <a:t>pii</a:t>
            </a:r>
            <a:r>
              <a:rPr lang="es-CO" dirty="0"/>
              <a:t>: kew340</a:t>
            </a:r>
          </a:p>
        </p:txBody>
      </p:sp>
    </p:spTree>
    <p:extLst>
      <p:ext uri="{BB962C8B-B14F-4D97-AF65-F5344CB8AC3E}">
        <p14:creationId xmlns:p14="http://schemas.microsoft.com/office/powerpoint/2010/main" xmlns="" val="3326828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8496944" cy="11425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08720"/>
            <a:ext cx="871296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167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169319"/>
            <a:ext cx="8274768" cy="1670025"/>
          </a:xfrm>
        </p:spPr>
        <p:txBody>
          <a:bodyPr/>
          <a:lstStyle/>
          <a:p>
            <a:r>
              <a:rPr lang="es-CO" sz="3200" dirty="0" err="1">
                <a:latin typeface="Calibri" panose="020F0502020204030204" pitchFamily="34" charset="0"/>
              </a:rPr>
              <a:t>Biomarcadores</a:t>
            </a:r>
            <a:r>
              <a:rPr lang="es-CO" sz="3200" dirty="0">
                <a:latin typeface="Calibri" panose="020F0502020204030204" pitchFamily="34" charset="0"/>
              </a:rPr>
              <a:t> para diferenciar actividad </a:t>
            </a:r>
            <a:r>
              <a:rPr lang="es-CO" sz="3200" dirty="0" err="1">
                <a:latin typeface="Calibri" panose="020F0502020204030204" pitchFamily="34" charset="0"/>
              </a:rPr>
              <a:t>lúpica</a:t>
            </a:r>
            <a:r>
              <a:rPr lang="es-CO" sz="3200" dirty="0">
                <a:latin typeface="Calibri" panose="020F0502020204030204" pitchFamily="34" charset="0"/>
              </a:rPr>
              <a:t> </a:t>
            </a:r>
            <a:r>
              <a:rPr lang="es-CO" sz="3200" i="1" dirty="0">
                <a:latin typeface="Calibri" panose="020F0502020204030204" pitchFamily="34" charset="0"/>
              </a:rPr>
              <a:t>vs. </a:t>
            </a:r>
            <a:r>
              <a:rPr lang="es-CO" sz="3200" dirty="0">
                <a:latin typeface="Calibri" panose="020F0502020204030204" pitchFamily="34" charset="0"/>
              </a:rPr>
              <a:t>Infección en pacientes con LES y SIRS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3861048"/>
            <a:ext cx="8568952" cy="1152128"/>
          </a:xfrm>
          <a:ln w="28575">
            <a:solidFill>
              <a:srgbClr val="008000"/>
            </a:solidFill>
          </a:ln>
        </p:spPr>
        <p:txBody>
          <a:bodyPr>
            <a:noAutofit/>
          </a:bodyPr>
          <a:lstStyle/>
          <a:p>
            <a:r>
              <a:rPr lang="es-CO" sz="2000" dirty="0">
                <a:solidFill>
                  <a:schemeClr val="tx1"/>
                </a:solidFill>
              </a:rPr>
              <a:t>Alex Echeverri</a:t>
            </a:r>
            <a:r>
              <a:rPr lang="es-CO" sz="2000" baseline="30000" dirty="0">
                <a:solidFill>
                  <a:schemeClr val="tx1"/>
                </a:solidFill>
              </a:rPr>
              <a:t>1</a:t>
            </a:r>
            <a:r>
              <a:rPr lang="es-CO" sz="2000" dirty="0">
                <a:solidFill>
                  <a:schemeClr val="tx1"/>
                </a:solidFill>
              </a:rPr>
              <a:t>; Juan-Pablo Suso</a:t>
            </a:r>
            <a:r>
              <a:rPr lang="es-CO" sz="2000" baseline="30000" dirty="0">
                <a:solidFill>
                  <a:schemeClr val="tx1"/>
                </a:solidFill>
              </a:rPr>
              <a:t>1,2</a:t>
            </a:r>
            <a:r>
              <a:rPr lang="es-CO" sz="2000" dirty="0">
                <a:solidFill>
                  <a:schemeClr val="tx1"/>
                </a:solidFill>
              </a:rPr>
              <a:t>; Javier-</a:t>
            </a:r>
            <a:r>
              <a:rPr lang="es-CO" sz="2000" dirty="0" err="1">
                <a:solidFill>
                  <a:schemeClr val="tx1"/>
                </a:solidFill>
              </a:rPr>
              <a:t>Dario</a:t>
            </a:r>
            <a:r>
              <a:rPr lang="es-CO" sz="2000" dirty="0">
                <a:solidFill>
                  <a:schemeClr val="tx1"/>
                </a:solidFill>
              </a:rPr>
              <a:t> Martínez</a:t>
            </a:r>
            <a:r>
              <a:rPr lang="es-CO" sz="2000" baseline="30000" dirty="0">
                <a:solidFill>
                  <a:schemeClr val="tx1"/>
                </a:solidFill>
              </a:rPr>
              <a:t>3</a:t>
            </a:r>
            <a:r>
              <a:rPr lang="es-CO" sz="2000" dirty="0">
                <a:solidFill>
                  <a:schemeClr val="tx1"/>
                </a:solidFill>
              </a:rPr>
              <a:t>; </a:t>
            </a:r>
            <a:r>
              <a:rPr lang="es-CO" sz="2000" dirty="0" err="1">
                <a:solidFill>
                  <a:schemeClr val="tx1"/>
                </a:solidFill>
              </a:rPr>
              <a:t>Ivan</a:t>
            </a:r>
            <a:r>
              <a:rPr lang="es-CO" sz="2000" dirty="0">
                <a:solidFill>
                  <a:schemeClr val="tx1"/>
                </a:solidFill>
              </a:rPr>
              <a:t> Posso-Osorio</a:t>
            </a:r>
            <a:r>
              <a:rPr lang="es-CO" sz="2000" baseline="30000" dirty="0">
                <a:solidFill>
                  <a:schemeClr val="tx1"/>
                </a:solidFill>
              </a:rPr>
              <a:t>1,2</a:t>
            </a:r>
            <a:r>
              <a:rPr lang="es-CO" sz="2000" dirty="0">
                <a:solidFill>
                  <a:schemeClr val="tx1"/>
                </a:solidFill>
              </a:rPr>
              <a:t>, David Aguirre</a:t>
            </a:r>
            <a:r>
              <a:rPr lang="es-CO" sz="2000" baseline="30000" dirty="0">
                <a:solidFill>
                  <a:schemeClr val="tx1"/>
                </a:solidFill>
              </a:rPr>
              <a:t>1</a:t>
            </a:r>
            <a:r>
              <a:rPr lang="es-CO" sz="2000" dirty="0">
                <a:solidFill>
                  <a:schemeClr val="tx1"/>
                </a:solidFill>
              </a:rPr>
              <a:t>; Fabio E. Ospina</a:t>
            </a:r>
            <a:r>
              <a:rPr lang="es-CO" sz="2000" baseline="30000" dirty="0">
                <a:solidFill>
                  <a:schemeClr val="tx1"/>
                </a:solidFill>
              </a:rPr>
              <a:t>1,2</a:t>
            </a:r>
            <a:r>
              <a:rPr lang="es-CO" sz="2000" dirty="0">
                <a:solidFill>
                  <a:schemeClr val="tx1"/>
                </a:solidFill>
              </a:rPr>
              <a:t>; Juan Camilo-Naranjo; Diana P. Zambrano, Gloria-Lucía Castaño</a:t>
            </a:r>
            <a:r>
              <a:rPr lang="es-CO" sz="2000" baseline="30000" dirty="0">
                <a:solidFill>
                  <a:schemeClr val="tx1"/>
                </a:solidFill>
              </a:rPr>
              <a:t>3</a:t>
            </a:r>
            <a:r>
              <a:rPr lang="es-CO" sz="2000" dirty="0">
                <a:solidFill>
                  <a:schemeClr val="tx1"/>
                </a:solidFill>
              </a:rPr>
              <a:t>; </a:t>
            </a:r>
            <a:r>
              <a:rPr lang="es-CO" sz="2000" dirty="0" err="1">
                <a:solidFill>
                  <a:schemeClr val="tx1"/>
                </a:solidFill>
              </a:rPr>
              <a:t>Andres</a:t>
            </a:r>
            <a:r>
              <a:rPr lang="es-CO" sz="2000" dirty="0">
                <a:solidFill>
                  <a:schemeClr val="tx1"/>
                </a:solidFill>
              </a:rPr>
              <a:t> A. Hormaza</a:t>
            </a:r>
            <a:r>
              <a:rPr lang="es-CO" sz="2000" baseline="30000" dirty="0">
                <a:solidFill>
                  <a:schemeClr val="tx1"/>
                </a:solidFill>
              </a:rPr>
              <a:t>1</a:t>
            </a:r>
            <a:r>
              <a:rPr lang="es-CO" sz="2000" dirty="0">
                <a:solidFill>
                  <a:schemeClr val="tx1"/>
                </a:solidFill>
              </a:rPr>
              <a:t>;  Carlos A. Cañas</a:t>
            </a:r>
            <a:r>
              <a:rPr lang="es-CO" sz="2000" baseline="30000" dirty="0">
                <a:solidFill>
                  <a:schemeClr val="tx1"/>
                </a:solidFill>
              </a:rPr>
              <a:t>1</a:t>
            </a:r>
            <a:r>
              <a:rPr lang="es-CO" sz="2000" dirty="0">
                <a:solidFill>
                  <a:schemeClr val="tx1"/>
                </a:solidFill>
              </a:rPr>
              <a:t>; </a:t>
            </a:r>
            <a:r>
              <a:rPr lang="es-CO" sz="2000" i="1" u="sng" dirty="0">
                <a:solidFill>
                  <a:schemeClr val="tx1"/>
                </a:solidFill>
              </a:rPr>
              <a:t>Gabriel J. Tobón</a:t>
            </a:r>
            <a:r>
              <a:rPr lang="es-CO" sz="2000" i="1" u="sng" baseline="30000" dirty="0">
                <a:solidFill>
                  <a:schemeClr val="tx1"/>
                </a:solidFill>
              </a:rPr>
              <a:t>1,3</a:t>
            </a:r>
            <a:endParaRPr lang="es-CO" sz="2000" i="1" u="sng" dirty="0">
              <a:solidFill>
                <a:schemeClr val="tx1"/>
              </a:solidFill>
            </a:endParaRPr>
          </a:p>
          <a:p>
            <a:endParaRPr lang="es-CO" sz="2000" b="1" dirty="0">
              <a:latin typeface="Calibri" panose="020F0502020204030204" pitchFamily="34" charset="0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xmlns="" val="35968181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>
                <a:latin typeface="Calibri" panose="020F0502020204030204" pitchFamily="34" charset="0"/>
              </a:rPr>
              <a:t>Introduction</a:t>
            </a:r>
            <a:endParaRPr lang="es-CO" dirty="0">
              <a:latin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403648" y="1772816"/>
            <a:ext cx="6552728" cy="156966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Differentiation of Systemic Lupus Erythematosus (SLE) activity and infection in a febrile patient become difficult, since initial clinical presentation may be similar</a:t>
            </a:r>
            <a:r>
              <a:rPr lang="en-US" b="1" dirty="0">
                <a:solidFill>
                  <a:srgbClr val="008000"/>
                </a:solidFill>
              </a:rPr>
              <a:t>.</a:t>
            </a:r>
            <a:endParaRPr lang="en-US" sz="2800" b="1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377380" y="3861048"/>
            <a:ext cx="6552728" cy="120032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 biological markers (including procalcitonin and CRP) have been evaluated, with discordant results.</a:t>
            </a:r>
          </a:p>
        </p:txBody>
      </p:sp>
    </p:spTree>
    <p:extLst>
      <p:ext uri="{BB962C8B-B14F-4D97-AF65-F5344CB8AC3E}">
        <p14:creationId xmlns:p14="http://schemas.microsoft.com/office/powerpoint/2010/main" xmlns="" val="264557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>
                <a:latin typeface="Calibri" panose="020F0502020204030204" pitchFamily="34" charset="0"/>
              </a:rPr>
              <a:t>Objective</a:t>
            </a:r>
            <a:endParaRPr lang="es-CO" dirty="0">
              <a:latin typeface="Calibri" panose="020F0502020204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2808312"/>
          </a:xfrm>
          <a:solidFill>
            <a:schemeClr val="bg1">
              <a:lumMod val="95000"/>
            </a:schemeClr>
          </a:solidFill>
          <a:ln w="38100">
            <a:solidFill>
              <a:srgbClr val="008000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b="1" dirty="0">
                <a:solidFill>
                  <a:srgbClr val="008000"/>
                </a:solidFill>
              </a:rPr>
              <a:t>The aim of this study is to evaluate the utility of biomarkers to differentiate infection </a:t>
            </a:r>
            <a:r>
              <a:rPr lang="en-US" b="1" i="1" dirty="0">
                <a:solidFill>
                  <a:srgbClr val="008000"/>
                </a:solidFill>
              </a:rPr>
              <a:t>vs.</a:t>
            </a:r>
            <a:r>
              <a:rPr lang="en-US" b="1" dirty="0">
                <a:solidFill>
                  <a:srgbClr val="008000"/>
                </a:solidFill>
              </a:rPr>
              <a:t> activity in SLE patients admitted with systemic inflammatory response (SIRS).</a:t>
            </a:r>
            <a:endParaRPr lang="es-CO" b="1" dirty="0">
              <a:solidFill>
                <a:srgbClr val="00800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s-CO" sz="3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xmlns="" val="1718765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109736" y="2169319"/>
            <a:ext cx="7848600" cy="1670025"/>
          </a:xfrm>
        </p:spPr>
        <p:txBody>
          <a:bodyPr/>
          <a:lstStyle/>
          <a:p>
            <a:r>
              <a:rPr lang="en-US" sz="3600" b="1" dirty="0">
                <a:latin typeface="Calibri" panose="020F0502020204030204" pitchFamily="34" charset="0"/>
              </a:rPr>
              <a:t>BAFF </a:t>
            </a:r>
            <a:r>
              <a:rPr lang="en-US" sz="3600" dirty="0">
                <a:latin typeface="Calibri" panose="020F0502020204030204" pitchFamily="34" charset="0"/>
              </a:rPr>
              <a:t>and</a:t>
            </a:r>
            <a:r>
              <a:rPr lang="en-US" sz="3600" b="1" dirty="0">
                <a:latin typeface="Calibri" panose="020F0502020204030204" pitchFamily="34" charset="0"/>
              </a:rPr>
              <a:t> its receptors: How they are expressed in lupus nephritis?</a:t>
            </a:r>
            <a:endParaRPr lang="es-CO" sz="3600" dirty="0">
              <a:latin typeface="Calibri" panose="020F050202020403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3861048"/>
            <a:ext cx="8568952" cy="936104"/>
          </a:xfrm>
          <a:ln w="28575">
            <a:solidFill>
              <a:srgbClr val="008000"/>
            </a:solidFill>
          </a:ln>
        </p:spPr>
        <p:txBody>
          <a:bodyPr>
            <a:noAutofit/>
          </a:bodyPr>
          <a:lstStyle/>
          <a:p>
            <a:r>
              <a:rPr lang="es-CO" sz="2000" dirty="0">
                <a:solidFill>
                  <a:schemeClr val="tx1"/>
                </a:solidFill>
                <a:latin typeface="Calibri" panose="020F0502020204030204" pitchFamily="34" charset="0"/>
              </a:rPr>
              <a:t>Carlos Jiménez, MD; Juan Pablo </a:t>
            </a:r>
            <a:r>
              <a:rPr lang="es-CO" sz="2000" dirty="0" err="1">
                <a:solidFill>
                  <a:schemeClr val="tx1"/>
                </a:solidFill>
                <a:latin typeface="Calibri" panose="020F0502020204030204" pitchFamily="34" charset="0"/>
              </a:rPr>
              <a:t>Suso</a:t>
            </a:r>
            <a:r>
              <a:rPr lang="es-CO" sz="2000" dirty="0">
                <a:solidFill>
                  <a:schemeClr val="tx1"/>
                </a:solidFill>
                <a:latin typeface="Calibri" panose="020F0502020204030204" pitchFamily="34" charset="0"/>
              </a:rPr>
              <a:t>, MD;  Fabio E. Ospina, MD; Aura Sánchez, </a:t>
            </a:r>
            <a:r>
              <a:rPr lang="es-CO" sz="2000" dirty="0" err="1">
                <a:solidFill>
                  <a:schemeClr val="tx1"/>
                </a:solidFill>
                <a:latin typeface="Calibri" panose="020F0502020204030204" pitchFamily="34" charset="0"/>
              </a:rPr>
              <a:t>BSc</a:t>
            </a:r>
            <a:r>
              <a:rPr lang="es-CO" sz="2000" dirty="0">
                <a:solidFill>
                  <a:schemeClr val="tx1"/>
                </a:solidFill>
                <a:latin typeface="Calibri" panose="020F0502020204030204" pitchFamily="34" charset="0"/>
              </a:rPr>
              <a:t>; Carlos A. Cañas, MD</a:t>
            </a:r>
            <a:r>
              <a:rPr lang="es-CO" sz="2000" i="1" u="sng" dirty="0">
                <a:solidFill>
                  <a:schemeClr val="tx1"/>
                </a:solidFill>
                <a:latin typeface="Calibri" panose="020F0502020204030204" pitchFamily="34" charset="0"/>
              </a:rPr>
              <a:t>;</a:t>
            </a:r>
            <a:r>
              <a:rPr lang="es-CO" sz="20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s-CO" sz="2000" i="1" u="sng" dirty="0">
                <a:solidFill>
                  <a:schemeClr val="tx1"/>
                </a:solidFill>
                <a:latin typeface="Calibri" panose="020F0502020204030204" pitchFamily="34" charset="0"/>
              </a:rPr>
              <a:t>Gabriel J. Tobón,</a:t>
            </a:r>
            <a:r>
              <a:rPr lang="es-CO" sz="2000" dirty="0">
                <a:solidFill>
                  <a:schemeClr val="tx1"/>
                </a:solidFill>
                <a:latin typeface="Calibri" panose="020F0502020204030204" pitchFamily="34" charset="0"/>
              </a:rPr>
              <a:t> MD, PhD</a:t>
            </a:r>
            <a:endParaRPr lang="es-CO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s-CO" sz="2000" b="1" dirty="0">
              <a:latin typeface="Calibri" panose="020F0502020204030204" pitchFamily="34" charset="0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xmlns="" val="29500769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/>
              <a:t>Methods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 Twenty-three patients with SLE (ACR criteria 1997) and SIRS (International conference 2001) admitted to the ER and ICU. </a:t>
            </a:r>
          </a:p>
          <a:p>
            <a:r>
              <a:rPr lang="en-US" sz="2400" b="1" dirty="0"/>
              <a:t>Procalcitonin, CRP, ESR, anti-DNA titers, C3, C4, SLEDAI and neutrophil CD64 expression.</a:t>
            </a:r>
          </a:p>
          <a:p>
            <a:r>
              <a:rPr lang="en-US" sz="2400" dirty="0"/>
              <a:t> Infection was considered if a positive culture/PCR was obtained. </a:t>
            </a:r>
          </a:p>
          <a:p>
            <a:r>
              <a:rPr lang="en-US" sz="2400" dirty="0"/>
              <a:t>Mann-Whitney test was used to evaluate the association of variables with infection. </a:t>
            </a:r>
            <a:endParaRPr lang="es-CO" sz="2400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xmlns="" val="33121903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/>
              <a:t>Results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i="1" dirty="0"/>
              <a:t>Twenty patients were female (86%), mean age 32.7 years. </a:t>
            </a:r>
          </a:p>
          <a:p>
            <a:r>
              <a:rPr lang="en-US" sz="2400" i="1" dirty="0"/>
              <a:t>An infectious disease was confirmed in 10 patients  (8 bacterial including urinary tract infection, and pneumonia; 1 viral infection by Chikungunya virus and 1 fungal).   </a:t>
            </a:r>
            <a:endParaRPr lang="es-CO" sz="2400" i="1" dirty="0"/>
          </a:p>
          <a:p>
            <a:r>
              <a:rPr lang="en-US" sz="2400" i="1" dirty="0"/>
              <a:t>All the markers for SLE activity, including anti-DNA titers (p=0.08), C3 (p=0.55), C4 (p=0.87) and SLEDAI (p=0.06) were not different between patients with and without infection. </a:t>
            </a:r>
          </a:p>
          <a:p>
            <a:r>
              <a:rPr lang="en-US" sz="2400" i="1" dirty="0"/>
              <a:t> CRP was also not able to differentiate these two conditions (p=0.68). </a:t>
            </a:r>
            <a:endParaRPr lang="es-CO" sz="2400" i="1" dirty="0"/>
          </a:p>
        </p:txBody>
      </p:sp>
    </p:spTree>
    <p:extLst>
      <p:ext uri="{BB962C8B-B14F-4D97-AF65-F5344CB8AC3E}">
        <p14:creationId xmlns:p14="http://schemas.microsoft.com/office/powerpoint/2010/main" xmlns="" val="40312299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/>
              <a:t>Results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2132856"/>
            <a:ext cx="8229600" cy="4104456"/>
          </a:xfrm>
        </p:spPr>
        <p:txBody>
          <a:bodyPr/>
          <a:lstStyle/>
          <a:p>
            <a:pPr marL="203200" indent="0" algn="ctr">
              <a:buNone/>
            </a:pPr>
            <a:r>
              <a:rPr lang="en-US" dirty="0"/>
              <a:t>On the contrary, procalcitonin levels (</a:t>
            </a:r>
            <a:r>
              <a:rPr lang="en-US" i="1" dirty="0"/>
              <a:t>p</a:t>
            </a:r>
            <a:r>
              <a:rPr lang="en-US" dirty="0"/>
              <a:t>=0.005) and neutrophil CD64 expression by flow cytometry (</a:t>
            </a:r>
            <a:r>
              <a:rPr lang="en-US" i="1" dirty="0"/>
              <a:t>p</a:t>
            </a:r>
            <a:r>
              <a:rPr lang="en-US" dirty="0"/>
              <a:t>=0.05) were high in infected SLE patients.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xmlns="" val="22026120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8640960" cy="345638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7504" y="2924944"/>
            <a:ext cx="1656184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251520" y="4859868"/>
            <a:ext cx="8615683" cy="523220"/>
          </a:xfrm>
          <a:prstGeom prst="rect">
            <a:avLst/>
          </a:prstGeom>
          <a:noFill/>
          <a:ln w="190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Calibri" panose="020F0502020204030204" pitchFamily="34" charset="0"/>
                <a:cs typeface="Calibri" panose="020F0502020204030204" pitchFamily="34" charset="0"/>
              </a:rPr>
              <a:t>Betancur JF, Navarro EP, Echeverry A, </a:t>
            </a:r>
            <a:r>
              <a:rPr lang="es-CO" dirty="0" err="1">
                <a:latin typeface="Calibri" panose="020F0502020204030204" pitchFamily="34" charset="0"/>
                <a:cs typeface="Calibri" panose="020F0502020204030204" pitchFamily="34" charset="0"/>
              </a:rPr>
              <a:t>Suso</a:t>
            </a:r>
            <a:r>
              <a:rPr lang="es-CO" dirty="0">
                <a:latin typeface="Calibri" panose="020F0502020204030204" pitchFamily="34" charset="0"/>
                <a:cs typeface="Calibri" panose="020F0502020204030204" pitchFamily="34" charset="0"/>
              </a:rPr>
              <a:t> JP, Bravo Bonilla JH, Daniel Cortés A, Cañas Dávila C, Vélez JD, </a:t>
            </a:r>
            <a:r>
              <a:rPr lang="es-CO" i="1" u="sng" dirty="0">
                <a:latin typeface="Calibri" panose="020F0502020204030204" pitchFamily="34" charset="0"/>
                <a:cs typeface="Calibri" panose="020F0502020204030204" pitchFamily="34" charset="0"/>
              </a:rPr>
              <a:t>Tobón GJ</a:t>
            </a:r>
            <a:r>
              <a:rPr lang="es-CO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Arthritis 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Rheumatol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2016;</a:t>
            </a:r>
            <a:r>
              <a:rPr lang="es-CO" dirty="0">
                <a:latin typeface="Calibri" panose="020F0502020204030204" pitchFamily="34" charset="0"/>
                <a:cs typeface="Calibri" panose="020F0502020204030204" pitchFamily="34" charset="0"/>
              </a:rPr>
              <a:t>68:1044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xmlns="" val="18844208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/>
              <a:t>Conclusions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 algn="ctr">
              <a:buNone/>
            </a:pPr>
            <a:r>
              <a:rPr lang="en-US" b="1" dirty="0">
                <a:solidFill>
                  <a:srgbClr val="008000"/>
                </a:solidFill>
              </a:rPr>
              <a:t>High neutrophil CD64 expression and procalcitonin levels are useful to differentiate infections from activity in SLE patients.  If both markers are positive, an infectious disease was demonstrated in all cases. </a:t>
            </a:r>
            <a:endParaRPr lang="es-CO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87504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 txBox="1">
            <a:spLocks noGrp="1"/>
          </p:cNvSpPr>
          <p:nvPr>
            <p:ph type="title"/>
          </p:nvPr>
        </p:nvSpPr>
        <p:spPr>
          <a:xfrm>
            <a:off x="467544" y="692696"/>
            <a:ext cx="8208912" cy="108012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Calibri" pitchFamily="34" charset="0"/>
              <a:buNone/>
            </a:pPr>
            <a:r>
              <a:rPr lang="es-ES" altLang="es-CO" dirty="0">
                <a:latin typeface="Calibri" pitchFamily="34" charset="0"/>
                <a:cs typeface="Arial" charset="0"/>
                <a:sym typeface="Calibri" pitchFamily="34" charset="0"/>
              </a:rPr>
              <a:t>Perspectivas</a:t>
            </a:r>
          </a:p>
        </p:txBody>
      </p:sp>
      <p:sp>
        <p:nvSpPr>
          <p:cNvPr id="6147" name="2 Marcador de contenido"/>
          <p:cNvSpPr txBox="1">
            <a:spLocks noGrp="1"/>
          </p:cNvSpPr>
          <p:nvPr>
            <p:ph idx="1"/>
          </p:nvPr>
        </p:nvSpPr>
        <p:spPr>
          <a:xfrm>
            <a:off x="468313" y="1844824"/>
            <a:ext cx="8229600" cy="3777515"/>
          </a:xfrm>
        </p:spPr>
        <p:txBody>
          <a:bodyPr/>
          <a:lstStyle>
            <a:lvl1pPr marL="342900" indent="-1397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203200" indent="0" algn="ctr">
              <a:spcBef>
                <a:spcPts val="638"/>
              </a:spcBef>
              <a:buClr>
                <a:srgbClr val="000000"/>
              </a:buClr>
              <a:buSzTx/>
              <a:buNone/>
            </a:pPr>
            <a:r>
              <a:rPr lang="es-ES" altLang="es-CO" sz="2400" dirty="0">
                <a:latin typeface="Calibri" pitchFamily="34" charset="0"/>
                <a:sym typeface="Calibri" pitchFamily="34" charset="0"/>
              </a:rPr>
              <a:t>Realización de </a:t>
            </a:r>
            <a:r>
              <a:rPr lang="es-ES" altLang="es-CO" sz="2400" dirty="0" err="1">
                <a:latin typeface="Calibri" pitchFamily="34" charset="0"/>
                <a:sym typeface="Calibri" pitchFamily="34" charset="0"/>
              </a:rPr>
              <a:t>presepsina</a:t>
            </a:r>
            <a:r>
              <a:rPr lang="es-ES" altLang="es-CO" sz="2400" dirty="0">
                <a:latin typeface="Calibri" pitchFamily="34" charset="0"/>
                <a:sym typeface="Calibri" pitchFamily="34" charset="0"/>
              </a:rPr>
              <a:t> (CD14 soluble) para evaluación como </a:t>
            </a:r>
            <a:r>
              <a:rPr lang="es-ES" altLang="es-CO" sz="2400" dirty="0" err="1">
                <a:latin typeface="Calibri" pitchFamily="34" charset="0"/>
                <a:sym typeface="Calibri" pitchFamily="34" charset="0"/>
              </a:rPr>
              <a:t>biomarcador</a:t>
            </a:r>
            <a:r>
              <a:rPr lang="es-ES" altLang="es-CO" sz="2400" dirty="0">
                <a:latin typeface="Calibri" pitchFamily="34" charset="0"/>
                <a:sym typeface="Calibri" pitchFamily="34" charset="0"/>
              </a:rPr>
              <a:t>.</a:t>
            </a:r>
          </a:p>
          <a:p>
            <a:pPr marL="203200" indent="0">
              <a:spcBef>
                <a:spcPts val="638"/>
              </a:spcBef>
              <a:buClr>
                <a:srgbClr val="000000"/>
              </a:buClr>
              <a:buSzTx/>
              <a:buNone/>
            </a:pPr>
            <a:endParaRPr lang="es-ES" altLang="es-CO" sz="2400" dirty="0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 flipH="1">
            <a:off x="1547664" y="3140968"/>
            <a:ext cx="6336704" cy="461665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203200" indent="0">
              <a:spcBef>
                <a:spcPts val="638"/>
              </a:spcBef>
              <a:buClr>
                <a:srgbClr val="000000"/>
              </a:buClr>
              <a:buSzTx/>
              <a:buNone/>
            </a:pPr>
            <a:r>
              <a:rPr lang="es-ES" altLang="es-CO" sz="2400" dirty="0">
                <a:latin typeface="Calibri" pitchFamily="34" charset="0"/>
                <a:sym typeface="Calibri" pitchFamily="34" charset="0"/>
              </a:rPr>
              <a:t>Presentación posters CORA 2017 Boloña-Italia</a:t>
            </a:r>
          </a:p>
        </p:txBody>
      </p:sp>
    </p:spTree>
    <p:extLst>
      <p:ext uri="{BB962C8B-B14F-4D97-AF65-F5344CB8AC3E}">
        <p14:creationId xmlns:p14="http://schemas.microsoft.com/office/powerpoint/2010/main" xmlns="" val="283267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latin typeface="Calibri" panose="020F0502020204030204" pitchFamily="34" charset="0"/>
              </a:rPr>
              <a:t>Objetivo…….</a:t>
            </a:r>
          </a:p>
        </p:txBody>
      </p:sp>
      <p:sp>
        <p:nvSpPr>
          <p:cNvPr id="9" name="8 Proceso"/>
          <p:cNvSpPr/>
          <p:nvPr/>
        </p:nvSpPr>
        <p:spPr>
          <a:xfrm>
            <a:off x="755576" y="1772816"/>
            <a:ext cx="7272808" cy="972108"/>
          </a:xfrm>
          <a:prstGeom prst="flowChartProcess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800" b="1" dirty="0">
                <a:latin typeface="Calibri" panose="020F0502020204030204" pitchFamily="34" charset="0"/>
              </a:rPr>
              <a:t>Investigación</a:t>
            </a:r>
          </a:p>
        </p:txBody>
      </p:sp>
      <p:sp>
        <p:nvSpPr>
          <p:cNvPr id="3" name="2 Flecha abajo"/>
          <p:cNvSpPr/>
          <p:nvPr/>
        </p:nvSpPr>
        <p:spPr>
          <a:xfrm rot="2622932">
            <a:off x="1892099" y="3071885"/>
            <a:ext cx="484632" cy="978408"/>
          </a:xfrm>
          <a:prstGeom prst="down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11 Flecha abajo"/>
          <p:cNvSpPr/>
          <p:nvPr/>
        </p:nvSpPr>
        <p:spPr>
          <a:xfrm>
            <a:off x="3404267" y="3040042"/>
            <a:ext cx="484632" cy="978408"/>
          </a:xfrm>
          <a:prstGeom prst="down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12 Flecha abajo"/>
          <p:cNvSpPr/>
          <p:nvPr/>
        </p:nvSpPr>
        <p:spPr>
          <a:xfrm rot="20086039">
            <a:off x="6614027" y="3096663"/>
            <a:ext cx="484632" cy="978408"/>
          </a:xfrm>
          <a:prstGeom prst="down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highlight>
                <a:srgbClr val="008000"/>
              </a:highlight>
            </a:endParaRPr>
          </a:p>
        </p:txBody>
      </p:sp>
      <p:sp>
        <p:nvSpPr>
          <p:cNvPr id="14" name="13 Flecha abajo"/>
          <p:cNvSpPr/>
          <p:nvPr/>
        </p:nvSpPr>
        <p:spPr>
          <a:xfrm>
            <a:off x="4916435" y="3040042"/>
            <a:ext cx="484632" cy="978408"/>
          </a:xfrm>
          <a:prstGeom prst="down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4 CuadroTexto"/>
          <p:cNvSpPr txBox="1"/>
          <p:nvPr/>
        </p:nvSpPr>
        <p:spPr>
          <a:xfrm>
            <a:off x="829509" y="4277162"/>
            <a:ext cx="2066592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/>
              <a:t>Autoinmunidad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013244" y="4249898"/>
            <a:ext cx="2291013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/>
              <a:t>Cirugía </a:t>
            </a:r>
            <a:r>
              <a:rPr lang="es-CO" sz="2000" b="1" dirty="0" err="1"/>
              <a:t>bariátrica</a:t>
            </a:r>
            <a:endParaRPr lang="es-CO" sz="20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689071" y="4797152"/>
            <a:ext cx="1877438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/>
              <a:t>Nefritis </a:t>
            </a:r>
            <a:r>
              <a:rPr lang="es-CO" sz="2000" b="1" dirty="0" err="1"/>
              <a:t>lúpica</a:t>
            </a:r>
            <a:endParaRPr lang="es-CO" sz="20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6257887" y="4797152"/>
            <a:ext cx="2052165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 err="1"/>
              <a:t>Biomarcadores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xmlns="" val="273179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2" grpId="0" animBg="1"/>
      <p:bldP spid="13" grpId="0" animBg="1"/>
      <p:bldP spid="14" grpId="0" animBg="1"/>
      <p:bldP spid="5" grpId="0" animBg="1"/>
      <p:bldP spid="15" grpId="0" animBg="1"/>
      <p:bldP spid="16" grpId="0" animBg="1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b="1" dirty="0"/>
              <a:t>Autoinmunidad: nuevas hipótesis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531" y="3645024"/>
            <a:ext cx="7920880" cy="29397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531" y="1412776"/>
            <a:ext cx="7920880" cy="208788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08098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3200" dirty="0"/>
              <a:t>Autoinmunidad: nuevas hipótesis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s-CO" sz="2000" b="1" dirty="0">
                <a:solidFill>
                  <a:srgbClr val="008000"/>
                </a:solidFill>
              </a:rPr>
              <a:t>Efectos de la hormona paratiroidea en los linfocitos B de personas sanas y pacientes con enfermedades autoinmunes:</a:t>
            </a:r>
          </a:p>
          <a:p>
            <a:pPr marL="203200" indent="0">
              <a:buNone/>
            </a:pPr>
            <a:r>
              <a:rPr lang="es-CO" sz="1400" dirty="0" err="1">
                <a:solidFill>
                  <a:schemeClr val="tx1"/>
                </a:solidFill>
              </a:rPr>
              <a:t>Ivan</a:t>
            </a:r>
            <a:r>
              <a:rPr lang="es-CO" sz="1400" dirty="0">
                <a:solidFill>
                  <a:schemeClr val="tx1"/>
                </a:solidFill>
              </a:rPr>
              <a:t> </a:t>
            </a:r>
            <a:r>
              <a:rPr lang="es-CO" sz="1400" dirty="0" err="1">
                <a:solidFill>
                  <a:schemeClr val="tx1"/>
                </a:solidFill>
              </a:rPr>
              <a:t>Posso</a:t>
            </a:r>
            <a:r>
              <a:rPr lang="es-CO" sz="1400" dirty="0">
                <a:solidFill>
                  <a:schemeClr val="tx1"/>
                </a:solidFill>
              </a:rPr>
              <a:t>-Osorio, Carmen Castillo, Gloria Lucía Castaño, Juan-Camilo Naranjo.</a:t>
            </a:r>
          </a:p>
          <a:p>
            <a:pPr marL="203200" indent="0" algn="ctr">
              <a:buNone/>
            </a:pPr>
            <a:endParaRPr lang="es-CO" sz="1800" dirty="0">
              <a:solidFill>
                <a:schemeClr val="tx1"/>
              </a:solidFill>
            </a:endParaRPr>
          </a:p>
          <a:p>
            <a:pPr marL="203200" indent="0" algn="just">
              <a:buNone/>
            </a:pPr>
            <a:r>
              <a:rPr lang="es-CO" sz="2000" b="1" dirty="0">
                <a:solidFill>
                  <a:srgbClr val="008000"/>
                </a:solidFill>
              </a:rPr>
              <a:t>Anticuerpos anti-DFS70 (Dense-Fine </a:t>
            </a:r>
            <a:r>
              <a:rPr lang="es-CO" sz="2000" b="1" dirty="0" err="1">
                <a:solidFill>
                  <a:srgbClr val="008000"/>
                </a:solidFill>
              </a:rPr>
              <a:t>Speckled</a:t>
            </a:r>
            <a:r>
              <a:rPr lang="es-CO" sz="2000" b="1" dirty="0">
                <a:solidFill>
                  <a:srgbClr val="008000"/>
                </a:solidFill>
              </a:rPr>
              <a:t>) como marcador de exclusión de lupus eritematoso sistémico en personas con </a:t>
            </a:r>
            <a:r>
              <a:rPr lang="es-CO" sz="2000" b="1" dirty="0" err="1">
                <a:solidFill>
                  <a:srgbClr val="008000"/>
                </a:solidFill>
              </a:rPr>
              <a:t>ANAs</a:t>
            </a:r>
            <a:r>
              <a:rPr lang="es-CO" sz="2000" b="1" dirty="0">
                <a:solidFill>
                  <a:srgbClr val="008000"/>
                </a:solidFill>
              </a:rPr>
              <a:t> positivos:</a:t>
            </a:r>
          </a:p>
          <a:p>
            <a:pPr marL="203200" indent="0">
              <a:buNone/>
            </a:pPr>
            <a:r>
              <a:rPr lang="es-CO" sz="1400" dirty="0"/>
              <a:t>Juan David González, Cristian Camilo Aragón, Germán Puerta Sarmiento, Iván </a:t>
            </a:r>
            <a:r>
              <a:rPr lang="es-CO" sz="1400" dirty="0" err="1"/>
              <a:t>Posso</a:t>
            </a:r>
            <a:r>
              <a:rPr lang="es-CO" sz="1400" dirty="0"/>
              <a:t> Osorio, Juan Camilo Naranjo, Gloria Castaño, Carmen Castillo. </a:t>
            </a:r>
          </a:p>
          <a:p>
            <a:pPr marL="203200" indent="0">
              <a:buNone/>
            </a:pPr>
            <a:endParaRPr lang="es-CO" sz="1600" b="1" dirty="0">
              <a:solidFill>
                <a:srgbClr val="008000"/>
              </a:solidFill>
            </a:endParaRPr>
          </a:p>
          <a:p>
            <a:pPr marL="203200" indent="0">
              <a:buNone/>
            </a:pPr>
            <a:r>
              <a:rPr lang="es-CO" sz="2000" b="1" dirty="0">
                <a:solidFill>
                  <a:srgbClr val="008000"/>
                </a:solidFill>
              </a:rPr>
              <a:t>Caracterización de los pacientes con </a:t>
            </a:r>
            <a:r>
              <a:rPr lang="es-CO" sz="2000" b="1" dirty="0" err="1">
                <a:solidFill>
                  <a:srgbClr val="008000"/>
                </a:solidFill>
              </a:rPr>
              <a:t>linfopenia</a:t>
            </a:r>
            <a:r>
              <a:rPr lang="es-CO" sz="2000" b="1" dirty="0">
                <a:solidFill>
                  <a:srgbClr val="008000"/>
                </a:solidFill>
              </a:rPr>
              <a:t> CD4 idiopática:</a:t>
            </a:r>
            <a:r>
              <a:rPr lang="es-CO" sz="1400" dirty="0">
                <a:solidFill>
                  <a:schemeClr val="tx1"/>
                </a:solidFill>
              </a:rPr>
              <a:t> Lisa </a:t>
            </a:r>
            <a:r>
              <a:rPr lang="es-CO" sz="1400" dirty="0" err="1">
                <a:solidFill>
                  <a:schemeClr val="tx1"/>
                </a:solidFill>
              </a:rPr>
              <a:t>Rodriguez</a:t>
            </a:r>
            <a:r>
              <a:rPr lang="es-CO" sz="1400">
                <a:solidFill>
                  <a:schemeClr val="tx1"/>
                </a:solidFill>
              </a:rPr>
              <a:t>. </a:t>
            </a:r>
          </a:p>
          <a:p>
            <a:pPr marL="203200" indent="0">
              <a:buNone/>
            </a:pPr>
            <a:endParaRPr lang="es-CO" sz="1400" dirty="0">
              <a:solidFill>
                <a:schemeClr val="tx1"/>
              </a:solidFill>
            </a:endParaRPr>
          </a:p>
          <a:p>
            <a:pPr marL="203200" indent="0">
              <a:buNone/>
            </a:pPr>
            <a:r>
              <a:rPr lang="es-CO" sz="2000" b="1" dirty="0" err="1">
                <a:solidFill>
                  <a:srgbClr val="008000"/>
                </a:solidFill>
              </a:rPr>
              <a:t>Biobanco</a:t>
            </a:r>
            <a:r>
              <a:rPr lang="es-CO" sz="2000" b="1" dirty="0">
                <a:solidFill>
                  <a:srgbClr val="008000"/>
                </a:solidFill>
              </a:rPr>
              <a:t> de pacientes con LES.</a:t>
            </a:r>
          </a:p>
          <a:p>
            <a:pPr marL="203200" indent="0" algn="ctr">
              <a:buNone/>
            </a:pPr>
            <a:endParaRPr lang="es-CO" sz="1800" dirty="0">
              <a:solidFill>
                <a:schemeClr val="tx1"/>
              </a:solidFill>
            </a:endParaRPr>
          </a:p>
          <a:p>
            <a:pPr marL="203200" indent="0" algn="ctr">
              <a:buNone/>
            </a:pPr>
            <a:endParaRPr lang="es-CO" sz="1800" dirty="0">
              <a:solidFill>
                <a:schemeClr val="tx1"/>
              </a:solidFill>
            </a:endParaRPr>
          </a:p>
          <a:p>
            <a:pPr marL="203200" indent="0" algn="ctr">
              <a:buNone/>
            </a:pPr>
            <a:endParaRPr lang="es-CO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54547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Enfermedades </a:t>
            </a:r>
            <a:r>
              <a:rPr lang="es-CO" dirty="0" err="1"/>
              <a:t>autoinflamatorias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GB" sz="2400" b="1" dirty="0">
                <a:solidFill>
                  <a:srgbClr val="008000"/>
                </a:solidFill>
              </a:rPr>
              <a:t>An adult patient with a novel mutation in NLRP3 gene associated with Cryopyrin-Associated Periodic Syndrome</a:t>
            </a:r>
            <a:endParaRPr lang="es-CO" sz="2400" b="1" dirty="0">
              <a:solidFill>
                <a:srgbClr val="008000"/>
              </a:solidFill>
            </a:endParaRPr>
          </a:p>
          <a:p>
            <a:pPr marL="203200" indent="0">
              <a:buNone/>
            </a:pPr>
            <a:r>
              <a:rPr lang="es-CO" sz="1800" b="1" dirty="0"/>
              <a:t>Vanessa Ocampo, MD </a:t>
            </a:r>
            <a:r>
              <a:rPr lang="es-CO" sz="1800" b="1" baseline="30000" dirty="0"/>
              <a:t>1</a:t>
            </a:r>
            <a:r>
              <a:rPr lang="es-CO" sz="1800" b="1" dirty="0"/>
              <a:t>; </a:t>
            </a:r>
            <a:r>
              <a:rPr lang="es-CO" sz="1800" b="1" dirty="0" err="1"/>
              <a:t>Ivan</a:t>
            </a:r>
            <a:r>
              <a:rPr lang="es-CO" sz="1800" b="1" dirty="0"/>
              <a:t> </a:t>
            </a:r>
            <a:r>
              <a:rPr lang="es-CO" sz="1800" b="1" dirty="0" err="1"/>
              <a:t>Posso</a:t>
            </a:r>
            <a:r>
              <a:rPr lang="es-CO" sz="1800" b="1" dirty="0"/>
              <a:t>-Osorio, MD</a:t>
            </a:r>
            <a:r>
              <a:rPr lang="es-CO" sz="1800" b="1" baseline="30000" dirty="0"/>
              <a:t>2</a:t>
            </a:r>
            <a:r>
              <a:rPr lang="es-CO" sz="1800" b="1" dirty="0"/>
              <a:t>; María-Clara Ortiz-Sierra, MD</a:t>
            </a:r>
            <a:r>
              <a:rPr lang="es-CO" sz="1800" b="1" baseline="30000" dirty="0"/>
              <a:t>3</a:t>
            </a:r>
            <a:r>
              <a:rPr lang="es-CO" sz="1800" b="1" dirty="0"/>
              <a:t>; Andrés F. Echeverri, MD</a:t>
            </a:r>
            <a:r>
              <a:rPr lang="es-CO" sz="1800" b="1" baseline="30000" dirty="0"/>
              <a:t>4</a:t>
            </a:r>
            <a:r>
              <a:rPr lang="es-CO" sz="1800" b="1" dirty="0"/>
              <a:t>; Juan-Pablo </a:t>
            </a:r>
            <a:r>
              <a:rPr lang="es-CO" sz="1800" b="1" dirty="0" err="1"/>
              <a:t>Suso</a:t>
            </a:r>
            <a:r>
              <a:rPr lang="es-CO" sz="1800" b="1" dirty="0"/>
              <a:t>, MD</a:t>
            </a:r>
            <a:r>
              <a:rPr lang="es-CO" sz="1800" b="1" baseline="30000" dirty="0"/>
              <a:t>2</a:t>
            </a:r>
            <a:r>
              <a:rPr lang="es-CO" sz="1800" b="1" dirty="0"/>
              <a:t>; Gabriel J. Tobón, MD, PhD</a:t>
            </a:r>
            <a:r>
              <a:rPr lang="es-CO" sz="1800" b="1" baseline="30000" dirty="0"/>
              <a:t>2,5</a:t>
            </a:r>
            <a:endParaRPr lang="es-CO" sz="1800" dirty="0"/>
          </a:p>
          <a:p>
            <a:pPr marL="203200" indent="0">
              <a:buNone/>
            </a:pPr>
            <a:endParaRPr lang="es-CO" dirty="0"/>
          </a:p>
          <a:p>
            <a:pPr marL="203200" indent="0" algn="ctr">
              <a:buNone/>
            </a:pPr>
            <a:r>
              <a:rPr lang="en-GB" sz="2000" dirty="0"/>
              <a:t>Exome sequencing found a novel missense mutation in exon 5 of the NLRP3 gene E607V (c.1820A&gt;T) (NM_001079821.2), predicting a </a:t>
            </a:r>
            <a:r>
              <a:rPr lang="en-GB" sz="2000" dirty="0" err="1"/>
              <a:t>deleterous</a:t>
            </a:r>
            <a:r>
              <a:rPr lang="en-GB" sz="2000" dirty="0"/>
              <a:t> </a:t>
            </a:r>
            <a:r>
              <a:rPr lang="en-GB" sz="2000" dirty="0" err="1"/>
              <a:t>efect</a:t>
            </a:r>
            <a:r>
              <a:rPr lang="en-GB" sz="2000" dirty="0"/>
              <a:t> on different programs (</a:t>
            </a:r>
            <a:r>
              <a:rPr lang="en-GB" sz="2000" i="1" dirty="0"/>
              <a:t>PROVEAN, SIFT, PolyPhe2, </a:t>
            </a:r>
            <a:r>
              <a:rPr lang="en-GB" sz="2000" i="1" dirty="0" err="1"/>
              <a:t>MutationTaster</a:t>
            </a:r>
            <a:r>
              <a:rPr lang="en-GB" sz="2000" i="1" dirty="0"/>
              <a:t>, </a:t>
            </a:r>
            <a:r>
              <a:rPr lang="en-GB" sz="2000" i="1" dirty="0" err="1"/>
              <a:t>MutationAssesor</a:t>
            </a:r>
            <a:r>
              <a:rPr lang="en-GB" sz="2000" i="1" dirty="0"/>
              <a:t> and FATHMM</a:t>
            </a:r>
            <a:r>
              <a:rPr lang="en-GB" sz="2000" dirty="0"/>
              <a:t>). 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xmlns="" val="1040767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87399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3200" dirty="0"/>
              <a:t>Colaboraciones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 algn="ctr">
              <a:buNone/>
            </a:pPr>
            <a:r>
              <a:rPr lang="es-CO" b="1" dirty="0" err="1">
                <a:solidFill>
                  <a:srgbClr val="008000"/>
                </a:solidFill>
              </a:rPr>
              <a:t>Biomarcadores</a:t>
            </a:r>
            <a:r>
              <a:rPr lang="es-CO" b="1" dirty="0">
                <a:solidFill>
                  <a:srgbClr val="008000"/>
                </a:solidFill>
              </a:rPr>
              <a:t> en Orina de Pacientes con Lupus Eritematoso Sistémico - Cohorte GLADEL 2.</a:t>
            </a:r>
          </a:p>
          <a:p>
            <a:pPr marL="203200" indent="0" algn="ctr">
              <a:buNone/>
            </a:pPr>
            <a:endParaRPr lang="es-CO" b="1" dirty="0">
              <a:solidFill>
                <a:srgbClr val="008000"/>
              </a:solidFill>
            </a:endParaRPr>
          </a:p>
          <a:p>
            <a:pPr marL="203200" indent="0" algn="ctr">
              <a:buNone/>
            </a:pPr>
            <a:r>
              <a:rPr lang="es-CO" b="1" dirty="0">
                <a:solidFill>
                  <a:srgbClr val="008000"/>
                </a:solidFill>
              </a:rPr>
              <a:t>Señalización Cálcica en los linfocitos B de pacientes con LES, Brest-Francia</a:t>
            </a:r>
          </a:p>
          <a:p>
            <a:pPr marL="203200" indent="0" algn="ctr">
              <a:buNone/>
            </a:pPr>
            <a:endParaRPr lang="es-CO" sz="1800" b="1" dirty="0">
              <a:solidFill>
                <a:srgbClr val="008000"/>
              </a:solidFill>
            </a:endParaRPr>
          </a:p>
          <a:p>
            <a:pPr marL="203200" indent="0" algn="ctr">
              <a:buNone/>
            </a:pPr>
            <a:endParaRPr lang="es-CO" dirty="0">
              <a:solidFill>
                <a:srgbClr val="008000"/>
              </a:solidFill>
            </a:endParaRPr>
          </a:p>
          <a:p>
            <a:pPr marL="203200" indent="0" algn="ctr">
              <a:buNone/>
            </a:pPr>
            <a:endParaRPr lang="es-CO" sz="1800" dirty="0">
              <a:solidFill>
                <a:schemeClr val="tx1"/>
              </a:solidFill>
            </a:endParaRPr>
          </a:p>
          <a:p>
            <a:pPr marL="203200" indent="0" algn="ctr">
              <a:buNone/>
            </a:pPr>
            <a:endParaRPr lang="es-CO" sz="1800" dirty="0">
              <a:solidFill>
                <a:schemeClr val="tx1"/>
              </a:solidFill>
            </a:endParaRPr>
          </a:p>
          <a:p>
            <a:pPr marL="203200" indent="0" algn="ctr">
              <a:buNone/>
            </a:pPr>
            <a:endParaRPr lang="es-CO" sz="1800" dirty="0">
              <a:solidFill>
                <a:schemeClr val="tx1"/>
              </a:solidFill>
            </a:endParaRPr>
          </a:p>
          <a:p>
            <a:pPr marL="203200" indent="0" algn="ctr">
              <a:buNone/>
            </a:pPr>
            <a:endParaRPr lang="es-CO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57012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3200" dirty="0"/>
              <a:t>Artículos Publicados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75432" y="1484784"/>
            <a:ext cx="8229600" cy="4525963"/>
          </a:xfrm>
        </p:spPr>
        <p:txBody>
          <a:bodyPr/>
          <a:lstStyle/>
          <a:p>
            <a:pPr marL="203200" indent="0" algn="ctr">
              <a:buNone/>
            </a:pPr>
            <a:r>
              <a:rPr lang="es-CO" sz="2400" b="1" dirty="0">
                <a:solidFill>
                  <a:srgbClr val="008000"/>
                </a:solidFill>
              </a:rPr>
              <a:t>14 artículos internacionales</a:t>
            </a:r>
          </a:p>
          <a:p>
            <a:pPr marL="203200" indent="0" algn="ctr">
              <a:buNone/>
            </a:pPr>
            <a:r>
              <a:rPr lang="es-CO" sz="2400" b="1" dirty="0">
                <a:solidFill>
                  <a:srgbClr val="008000"/>
                </a:solidFill>
              </a:rPr>
              <a:t>3 artículos nacionales</a:t>
            </a:r>
          </a:p>
          <a:p>
            <a:pPr marL="203200" indent="0" algn="ctr">
              <a:buNone/>
            </a:pPr>
            <a:r>
              <a:rPr lang="es-CO" sz="2400" b="1" dirty="0">
                <a:solidFill>
                  <a:srgbClr val="008000"/>
                </a:solidFill>
              </a:rPr>
              <a:t>3 capítulos de libro</a:t>
            </a:r>
          </a:p>
          <a:p>
            <a:pPr marL="203200" indent="0" algn="ctr">
              <a:buNone/>
            </a:pPr>
            <a:r>
              <a:rPr lang="es-CO" sz="2400" b="1">
                <a:solidFill>
                  <a:srgbClr val="008000"/>
                </a:solidFill>
              </a:rPr>
              <a:t>1 libro</a:t>
            </a:r>
          </a:p>
          <a:p>
            <a:pPr marL="203200" indent="0" algn="ctr">
              <a:buNone/>
            </a:pPr>
            <a:endParaRPr lang="es-CO" sz="2400" b="1" dirty="0">
              <a:solidFill>
                <a:srgbClr val="008000"/>
              </a:solidFill>
            </a:endParaRPr>
          </a:p>
          <a:p>
            <a:pPr marL="203200" indent="0" algn="ctr">
              <a:buNone/>
            </a:pPr>
            <a:r>
              <a:rPr lang="es-CO" sz="2400" b="1" dirty="0">
                <a:solidFill>
                  <a:srgbClr val="008000"/>
                </a:solidFill>
              </a:rPr>
              <a:t>10 artículos sometidos a revistas nacionales e internacionales</a:t>
            </a:r>
          </a:p>
          <a:p>
            <a:pPr marL="203200" indent="0" algn="ctr">
              <a:buNone/>
            </a:pPr>
            <a:r>
              <a:rPr lang="es-CO" sz="1800" b="1" dirty="0">
                <a:solidFill>
                  <a:schemeClr val="tx1"/>
                </a:solidFill>
              </a:rPr>
              <a:t>Trasplante renal en pacientes con LES: Lupus (Juan-Camilo Naranjo, Eliana </a:t>
            </a:r>
            <a:r>
              <a:rPr lang="es-CO" sz="1800" b="1" dirty="0" err="1">
                <a:solidFill>
                  <a:schemeClr val="tx1"/>
                </a:solidFill>
              </a:rPr>
              <a:t>Manzi</a:t>
            </a:r>
            <a:r>
              <a:rPr lang="es-CO" sz="1800" b="1" dirty="0">
                <a:solidFill>
                  <a:schemeClr val="tx1"/>
                </a:solidFill>
              </a:rPr>
              <a:t>)</a:t>
            </a:r>
          </a:p>
          <a:p>
            <a:pPr marL="203200" indent="0" algn="ctr">
              <a:buNone/>
            </a:pPr>
            <a:endParaRPr lang="es-CO" sz="2400" b="1" dirty="0">
              <a:solidFill>
                <a:srgbClr val="008000"/>
              </a:solidFill>
            </a:endParaRPr>
          </a:p>
          <a:p>
            <a:pPr marL="203200" indent="0" algn="ctr">
              <a:buNone/>
            </a:pPr>
            <a:r>
              <a:rPr lang="es-CO" sz="2400" b="1" dirty="0">
                <a:solidFill>
                  <a:srgbClr val="008000"/>
                </a:solidFill>
              </a:rPr>
              <a:t>3 trabajos aceptados en CORA 2017</a:t>
            </a:r>
            <a:endParaRPr lang="es-CO" sz="2400" dirty="0">
              <a:solidFill>
                <a:srgbClr val="008000"/>
              </a:solidFill>
            </a:endParaRPr>
          </a:p>
          <a:p>
            <a:pPr marL="203200" indent="0" algn="ctr">
              <a:buNone/>
            </a:pPr>
            <a:endParaRPr lang="es-CO" sz="1800" dirty="0">
              <a:solidFill>
                <a:schemeClr val="tx1"/>
              </a:solidFill>
            </a:endParaRPr>
          </a:p>
          <a:p>
            <a:pPr marL="203200" indent="0" algn="ctr">
              <a:buNone/>
            </a:pPr>
            <a:endParaRPr lang="es-CO" sz="1800" dirty="0">
              <a:solidFill>
                <a:schemeClr val="tx1"/>
              </a:solidFill>
            </a:endParaRPr>
          </a:p>
          <a:p>
            <a:pPr marL="203200" indent="0" algn="ctr">
              <a:buNone/>
            </a:pPr>
            <a:endParaRPr lang="es-CO" sz="1800" dirty="0">
              <a:solidFill>
                <a:schemeClr val="tx1"/>
              </a:solidFill>
            </a:endParaRPr>
          </a:p>
          <a:p>
            <a:pPr marL="203200" indent="0" algn="ctr">
              <a:buNone/>
            </a:pPr>
            <a:endParaRPr lang="es-CO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4225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D:\TRABAJOS\2016\Formatos_Plantillas\Fotos FCVL\Edificios\Fachada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3025" y="0"/>
            <a:ext cx="9217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1 Título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CO" sz="8000" b="1" dirty="0">
                <a:solidFill>
                  <a:schemeClr val="bg1"/>
                </a:solidFill>
                <a:latin typeface="Calibri" charset="0"/>
              </a:rPr>
              <a:t>Muchas gracias…</a:t>
            </a:r>
          </a:p>
        </p:txBody>
      </p:sp>
    </p:spTree>
    <p:extLst>
      <p:ext uri="{BB962C8B-B14F-4D97-AF65-F5344CB8AC3E}">
        <p14:creationId xmlns:p14="http://schemas.microsoft.com/office/powerpoint/2010/main" xmlns="" val="2488861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251520" y="1268760"/>
            <a:ext cx="8640960" cy="5472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 err="1">
                <a:latin typeface="Calibri" panose="020F0502020204030204" pitchFamily="34" charset="0"/>
              </a:rPr>
              <a:t>Introduction</a:t>
            </a:r>
            <a:endParaRPr lang="es-CO" dirty="0">
              <a:latin typeface="Calibri" panose="020F0502020204030204" pitchFamily="34" charset="0"/>
            </a:endParaRPr>
          </a:p>
        </p:txBody>
      </p:sp>
      <p:pic>
        <p:nvPicPr>
          <p:cNvPr id="4" name="Marcador de contenido 3" descr="Macintosh HD:Users:Juanfe:Desktop:Captura de pantalla 2015-06-09 a la(s) 18.50.42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72344"/>
            <a:ext cx="8640960" cy="49530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5" name="Rectángulo 4"/>
          <p:cNvSpPr/>
          <p:nvPr/>
        </p:nvSpPr>
        <p:spPr>
          <a:xfrm>
            <a:off x="3131839" y="1524000"/>
            <a:ext cx="1152128" cy="248816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BAFF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788023" y="1772816"/>
            <a:ext cx="1078414" cy="208958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APRIL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11559" y="4797152"/>
            <a:ext cx="1944216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err="1">
                <a:latin typeface="Calibri" panose="020F0502020204030204" pitchFamily="34" charset="0"/>
              </a:rPr>
              <a:t>Promotes</a:t>
            </a:r>
            <a:r>
              <a:rPr lang="es-CO" sz="1200" b="1" dirty="0">
                <a:latin typeface="Calibri" panose="020F0502020204030204" pitchFamily="34" charset="0"/>
              </a:rPr>
              <a:t> </a:t>
            </a:r>
            <a:r>
              <a:rPr lang="es-CO" sz="1200" b="1" dirty="0" err="1">
                <a:latin typeface="Calibri" panose="020F0502020204030204" pitchFamily="34" charset="0"/>
              </a:rPr>
              <a:t>survival</a:t>
            </a:r>
            <a:r>
              <a:rPr lang="es-CO" sz="1200" b="1" dirty="0">
                <a:latin typeface="Calibri" panose="020F0502020204030204" pitchFamily="34" charset="0"/>
              </a:rPr>
              <a:t> and B-</a:t>
            </a:r>
            <a:r>
              <a:rPr lang="es-CO" sz="1200" b="1" dirty="0" err="1">
                <a:latin typeface="Calibri" panose="020F0502020204030204" pitchFamily="34" charset="0"/>
              </a:rPr>
              <a:t>cell</a:t>
            </a:r>
            <a:r>
              <a:rPr lang="es-CO" sz="1200" b="1" dirty="0">
                <a:latin typeface="Calibri" panose="020F0502020204030204" pitchFamily="34" charset="0"/>
              </a:rPr>
              <a:t> </a:t>
            </a:r>
            <a:r>
              <a:rPr lang="es-CO" sz="1200" b="1" dirty="0" err="1">
                <a:latin typeface="Calibri" panose="020F0502020204030204" pitchFamily="34" charset="0"/>
              </a:rPr>
              <a:t>differentiation</a:t>
            </a:r>
            <a:endParaRPr lang="es-CO" sz="1200" b="1" dirty="0">
              <a:latin typeface="Calibri" panose="020F0502020204030204" pitchFamily="34" charset="0"/>
            </a:endParaRPr>
          </a:p>
          <a:p>
            <a:pPr algn="ctr"/>
            <a:r>
              <a:rPr lang="es-CO" sz="1200" b="1" dirty="0" err="1">
                <a:latin typeface="Calibri" panose="020F0502020204030204" pitchFamily="34" charset="0"/>
              </a:rPr>
              <a:t>Sustains</a:t>
            </a:r>
            <a:r>
              <a:rPr lang="es-CO" sz="1200" b="1" dirty="0">
                <a:latin typeface="Calibri" panose="020F0502020204030204" pitchFamily="34" charset="0"/>
              </a:rPr>
              <a:t> GC </a:t>
            </a:r>
          </a:p>
          <a:p>
            <a:pPr algn="ctr"/>
            <a:r>
              <a:rPr lang="es-CO" sz="1200" b="1" dirty="0" err="1">
                <a:latin typeface="Calibri" panose="020F0502020204030204" pitchFamily="34" charset="0"/>
              </a:rPr>
              <a:t>Selects</a:t>
            </a:r>
            <a:r>
              <a:rPr lang="es-CO" sz="1200" b="1" dirty="0">
                <a:latin typeface="Calibri" panose="020F0502020204030204" pitchFamily="34" charset="0"/>
              </a:rPr>
              <a:t> </a:t>
            </a:r>
            <a:r>
              <a:rPr lang="en-US" sz="1200" b="1" dirty="0">
                <a:latin typeface="Calibri" panose="020F0502020204030204" pitchFamily="34" charset="0"/>
              </a:rPr>
              <a:t>transitional B cells into the mature B cell pool</a:t>
            </a:r>
            <a:endParaRPr lang="es-CO" sz="1200" b="1" dirty="0">
              <a:latin typeface="Calibri" panose="020F05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835695" y="5877272"/>
            <a:ext cx="4536504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err="1">
                <a:latin typeface="Calibri" panose="020F0502020204030204" pitchFamily="34" charset="0"/>
              </a:rPr>
              <a:t>Promotes</a:t>
            </a:r>
            <a:r>
              <a:rPr lang="es-CO" sz="1200" b="1" dirty="0">
                <a:latin typeface="Calibri" panose="020F0502020204030204" pitchFamily="34" charset="0"/>
              </a:rPr>
              <a:t> B </a:t>
            </a:r>
            <a:r>
              <a:rPr lang="es-CO" sz="1200" b="1" dirty="0" err="1">
                <a:latin typeface="Calibri" panose="020F0502020204030204" pitchFamily="34" charset="0"/>
              </a:rPr>
              <a:t>cell</a:t>
            </a:r>
            <a:r>
              <a:rPr lang="es-CO" sz="1200" b="1" dirty="0">
                <a:latin typeface="Calibri" panose="020F0502020204030204" pitchFamily="34" charset="0"/>
              </a:rPr>
              <a:t> </a:t>
            </a:r>
            <a:r>
              <a:rPr lang="es-CO" sz="1200" b="1" dirty="0" err="1">
                <a:latin typeface="Calibri" panose="020F0502020204030204" pitchFamily="34" charset="0"/>
              </a:rPr>
              <a:t>proliferation</a:t>
            </a:r>
            <a:endParaRPr lang="es-CO" sz="1200" b="1" dirty="0">
              <a:latin typeface="Calibri" panose="020F0502020204030204" pitchFamily="34" charset="0"/>
            </a:endParaRPr>
          </a:p>
          <a:p>
            <a:pPr algn="ctr"/>
            <a:r>
              <a:rPr lang="es-CO" sz="1200" b="1" dirty="0" err="1">
                <a:latin typeface="Calibri" panose="020F0502020204030204" pitchFamily="34" charset="0"/>
              </a:rPr>
              <a:t>Strong</a:t>
            </a:r>
            <a:r>
              <a:rPr lang="es-CO" sz="1200" b="1" dirty="0">
                <a:latin typeface="Calibri" panose="020F0502020204030204" pitchFamily="34" charset="0"/>
              </a:rPr>
              <a:t> </a:t>
            </a:r>
            <a:r>
              <a:rPr lang="es-CO" sz="1200" b="1" dirty="0" err="1">
                <a:latin typeface="Calibri" panose="020F0502020204030204" pitchFamily="34" charset="0"/>
              </a:rPr>
              <a:t>stimulator</a:t>
            </a:r>
            <a:r>
              <a:rPr lang="es-CO" sz="1200" b="1" dirty="0">
                <a:latin typeface="Calibri" panose="020F0502020204030204" pitchFamily="34" charset="0"/>
              </a:rPr>
              <a:t> of plasma </a:t>
            </a:r>
            <a:r>
              <a:rPr lang="es-CO" sz="1200" b="1" dirty="0" err="1">
                <a:latin typeface="Calibri" panose="020F0502020204030204" pitchFamily="34" charset="0"/>
              </a:rPr>
              <a:t>cell</a:t>
            </a:r>
            <a:r>
              <a:rPr lang="es-CO" sz="1200" b="1" dirty="0">
                <a:latin typeface="Calibri" panose="020F0502020204030204" pitchFamily="34" charset="0"/>
              </a:rPr>
              <a:t> </a:t>
            </a:r>
            <a:r>
              <a:rPr lang="es-CO" sz="1200" b="1" dirty="0" err="1">
                <a:latin typeface="Calibri" panose="020F0502020204030204" pitchFamily="34" charset="0"/>
              </a:rPr>
              <a:t>survival</a:t>
            </a:r>
            <a:endParaRPr lang="es-CO" sz="1200" b="1" dirty="0">
              <a:latin typeface="Calibri" panose="020F0502020204030204" pitchFamily="34" charset="0"/>
            </a:endParaRPr>
          </a:p>
          <a:p>
            <a:pPr algn="ctr"/>
            <a:r>
              <a:rPr lang="es-CO" sz="1200" b="1" dirty="0" err="1">
                <a:latin typeface="Calibri" panose="020F0502020204030204" pitchFamily="34" charset="0"/>
              </a:rPr>
              <a:t>Stimulates</a:t>
            </a:r>
            <a:r>
              <a:rPr lang="es-CO" sz="1200" b="1" dirty="0">
                <a:latin typeface="Calibri" panose="020F0502020204030204" pitchFamily="34" charset="0"/>
              </a:rPr>
              <a:t> </a:t>
            </a:r>
            <a:r>
              <a:rPr lang="es-CO" sz="1200" b="1" dirty="0" err="1">
                <a:latin typeface="Calibri" panose="020F0502020204030204" pitchFamily="34" charset="0"/>
              </a:rPr>
              <a:t>IgM</a:t>
            </a:r>
            <a:r>
              <a:rPr lang="es-CO" sz="1200" b="1" dirty="0">
                <a:latin typeface="Calibri" panose="020F0502020204030204" pitchFamily="34" charset="0"/>
              </a:rPr>
              <a:t> </a:t>
            </a:r>
            <a:r>
              <a:rPr lang="es-CO" sz="1200" b="1" dirty="0" err="1">
                <a:latin typeface="Calibri" panose="020F0502020204030204" pitchFamily="34" charset="0"/>
              </a:rPr>
              <a:t>production</a:t>
            </a:r>
            <a:endParaRPr lang="es-CO" sz="1200" b="1" dirty="0">
              <a:latin typeface="Calibri" panose="020F0502020204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436095" y="4796971"/>
            <a:ext cx="332271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err="1">
                <a:latin typeface="Calibri" panose="020F0502020204030204" pitchFamily="34" charset="0"/>
              </a:rPr>
              <a:t>Promotes</a:t>
            </a:r>
            <a:r>
              <a:rPr lang="es-CO" sz="1200" b="1" dirty="0">
                <a:latin typeface="Calibri" panose="020F0502020204030204" pitchFamily="34" charset="0"/>
              </a:rPr>
              <a:t> </a:t>
            </a:r>
            <a:r>
              <a:rPr lang="es-CO" sz="1200" b="1" dirty="0" err="1">
                <a:latin typeface="Calibri" panose="020F0502020204030204" pitchFamily="34" charset="0"/>
              </a:rPr>
              <a:t>lymphocyte</a:t>
            </a:r>
            <a:r>
              <a:rPr lang="es-CO" sz="1200" b="1" dirty="0">
                <a:latin typeface="Calibri" panose="020F0502020204030204" pitchFamily="34" charset="0"/>
              </a:rPr>
              <a:t> </a:t>
            </a:r>
            <a:r>
              <a:rPr lang="es-CO" sz="1200" b="1" dirty="0" err="1">
                <a:latin typeface="Calibri" panose="020F0502020204030204" pitchFamily="34" charset="0"/>
              </a:rPr>
              <a:t>maduration</a:t>
            </a:r>
            <a:r>
              <a:rPr lang="es-CO" sz="1200" b="1" dirty="0">
                <a:latin typeface="Calibri" panose="020F0502020204030204" pitchFamily="34" charset="0"/>
              </a:rPr>
              <a:t> and </a:t>
            </a:r>
            <a:r>
              <a:rPr lang="es-CO" sz="1200" b="1" dirty="0" err="1">
                <a:latin typeface="Calibri" panose="020F0502020204030204" pitchFamily="34" charset="0"/>
              </a:rPr>
              <a:t>antibody</a:t>
            </a:r>
            <a:r>
              <a:rPr lang="es-CO" sz="1200" b="1" dirty="0">
                <a:latin typeface="Calibri" panose="020F0502020204030204" pitchFamily="34" charset="0"/>
              </a:rPr>
              <a:t> </a:t>
            </a:r>
            <a:r>
              <a:rPr lang="es-CO" sz="1200" b="1" dirty="0" err="1">
                <a:latin typeface="Calibri" panose="020F0502020204030204" pitchFamily="34" charset="0"/>
              </a:rPr>
              <a:t>production</a:t>
            </a:r>
            <a:endParaRPr lang="es-CO" sz="1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9036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>
                <a:latin typeface="Calibri" panose="020F0502020204030204" pitchFamily="34" charset="0"/>
              </a:rPr>
              <a:t>Introduction</a:t>
            </a:r>
            <a:endParaRPr lang="es-CO" dirty="0">
              <a:latin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403648" y="1772816"/>
            <a:ext cx="6552728" cy="13849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  <a:latin typeface="Calibri" panose="020F0502020204030204" pitchFamily="34" charset="0"/>
              </a:rPr>
              <a:t>BAFF contributes to murine and human autoimmune diseases, including Systemic Lupus and </a:t>
            </a:r>
            <a:r>
              <a:rPr lang="en-US" sz="2800" b="1" dirty="0" err="1">
                <a:solidFill>
                  <a:srgbClr val="008000"/>
                </a:solidFill>
                <a:latin typeface="Calibri" panose="020F0502020204030204" pitchFamily="34" charset="0"/>
              </a:rPr>
              <a:t>Sjogren’s</a:t>
            </a:r>
            <a:r>
              <a:rPr lang="en-US" sz="2800" b="1" dirty="0">
                <a:solidFill>
                  <a:srgbClr val="008000"/>
                </a:solidFill>
                <a:latin typeface="Calibri" panose="020F0502020204030204" pitchFamily="34" charset="0"/>
              </a:rPr>
              <a:t> syndrome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403276" y="3301827"/>
            <a:ext cx="6552728" cy="181588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  <a:latin typeface="Calibri" panose="020F0502020204030204" pitchFamily="34" charset="0"/>
              </a:rPr>
              <a:t>Interference with B-cell function by targeting this pathway is currently being investigated and used for systemic lupus erythematosus</a:t>
            </a:r>
          </a:p>
        </p:txBody>
      </p:sp>
    </p:spTree>
    <p:extLst>
      <p:ext uri="{BB962C8B-B14F-4D97-AF65-F5344CB8AC3E}">
        <p14:creationId xmlns:p14="http://schemas.microsoft.com/office/powerpoint/2010/main" xmlns="" val="331885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836713"/>
            <a:ext cx="8064896" cy="48965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99251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>
                <a:latin typeface="Calibri" panose="020F0502020204030204" pitchFamily="34" charset="0"/>
              </a:rPr>
              <a:t>Introduction</a:t>
            </a:r>
            <a:endParaRPr lang="es-CO" dirty="0">
              <a:latin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295636" y="1628800"/>
            <a:ext cx="6552728" cy="70788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Calibri" panose="020F0502020204030204" pitchFamily="34" charset="0"/>
              </a:rPr>
              <a:t>However, the local expression of BAFF and their receptors in lupus nephritis has not been well studied.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047" y="2636911"/>
            <a:ext cx="6161905" cy="36349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556789"/>
            <a:ext cx="8784976" cy="18975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16" y="3364288"/>
            <a:ext cx="2548814" cy="35274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74" y="4534505"/>
            <a:ext cx="8784976" cy="22068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Rectángulo 9"/>
          <p:cNvSpPr/>
          <p:nvPr/>
        </p:nvSpPr>
        <p:spPr>
          <a:xfrm>
            <a:off x="4548162" y="5902524"/>
            <a:ext cx="4440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latin typeface="Calibri" panose="020F0502020204030204" pitchFamily="34" charset="0"/>
              </a:rPr>
              <a:t>Lupus </a:t>
            </a:r>
            <a:r>
              <a:rPr lang="es-CO" b="1" dirty="0" err="1">
                <a:latin typeface="Calibri" panose="020F0502020204030204" pitchFamily="34" charset="0"/>
              </a:rPr>
              <a:t>Science</a:t>
            </a:r>
            <a:r>
              <a:rPr lang="es-CO" b="1" dirty="0">
                <a:latin typeface="Calibri" panose="020F0502020204030204" pitchFamily="34" charset="0"/>
              </a:rPr>
              <a:t> &amp; Medicine 2015;2: e000112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xmlns="" val="401341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theme/theme1.xml><?xml version="1.0" encoding="utf-8"?>
<a:theme xmlns:a="http://schemas.openxmlformats.org/drawingml/2006/main" name="Final Plantilla Día de la Investigació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PresentaciónEdt (1)</Template>
  <TotalTime>282</TotalTime>
  <Words>2270</Words>
  <Application>Microsoft Office PowerPoint</Application>
  <PresentationFormat>Presentación en pantalla (4:3)</PresentationFormat>
  <Paragraphs>394</Paragraphs>
  <Slides>52</Slides>
  <Notes>15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4" baseType="lpstr">
      <vt:lpstr>Final Plantilla Día de la Investigación</vt:lpstr>
      <vt:lpstr>Imagen de mapa de bits</vt:lpstr>
      <vt:lpstr>Unidad de Reumatología y Laboratorio de Inmunología</vt:lpstr>
      <vt:lpstr>Objetivo…….</vt:lpstr>
      <vt:lpstr>Diapositiva 3</vt:lpstr>
      <vt:lpstr>BAFF and its receptors: How they are expressed in lupus nephritis?</vt:lpstr>
      <vt:lpstr>Diapositiva 5</vt:lpstr>
      <vt:lpstr>Introduction</vt:lpstr>
      <vt:lpstr>Introduction</vt:lpstr>
      <vt:lpstr>Diapositiva 8</vt:lpstr>
      <vt:lpstr>Introduction</vt:lpstr>
      <vt:lpstr>Objective</vt:lpstr>
      <vt:lpstr>Methods</vt:lpstr>
      <vt:lpstr>Lupus Nephritis</vt:lpstr>
      <vt:lpstr>BAFF-R was not expressed on class II nephritis </vt:lpstr>
      <vt:lpstr>BAFF is expressed on the glomerular tuft in class III nephritis</vt:lpstr>
      <vt:lpstr>BAFF expression on the glomerulli is associated to inflammatory scores in class IV</vt:lpstr>
      <vt:lpstr>BAFF is also expressed in the interstitium infiltrates</vt:lpstr>
      <vt:lpstr>BAFF is expressed by endothelial cells in vasculopathy and not in thrombotic microangiopathy</vt:lpstr>
      <vt:lpstr>BAFF and TACI are expressed on glomerular tuft on class V lupus nephritis</vt:lpstr>
      <vt:lpstr>Conclusions</vt:lpstr>
      <vt:lpstr>Perspectivas</vt:lpstr>
      <vt:lpstr>Perspectivas</vt:lpstr>
      <vt:lpstr>Objetivo…….</vt:lpstr>
      <vt:lpstr>Diapositiva 23</vt:lpstr>
      <vt:lpstr>¿Es la cirugía bariátrica un disparador de autoinmunidad?</vt:lpstr>
      <vt:lpstr>Cambios inmunológicos asociados a la cirugía bariátrica: ¿Un nuevo disparador de autoinmunidad?</vt:lpstr>
      <vt:lpstr>Introduction</vt:lpstr>
      <vt:lpstr>Objective</vt:lpstr>
      <vt:lpstr>Methods</vt:lpstr>
      <vt:lpstr>Results</vt:lpstr>
      <vt:lpstr>Results</vt:lpstr>
      <vt:lpstr>Results</vt:lpstr>
      <vt:lpstr>Conclusions</vt:lpstr>
      <vt:lpstr>Perspectivas</vt:lpstr>
      <vt:lpstr>Objetivo…….</vt:lpstr>
      <vt:lpstr>Diapositiva 35</vt:lpstr>
      <vt:lpstr>Diapositiva 36</vt:lpstr>
      <vt:lpstr>Biomarcadores para diferenciar actividad lúpica vs. Infección en pacientes con LES y SIRS</vt:lpstr>
      <vt:lpstr>Introduction</vt:lpstr>
      <vt:lpstr>Objective</vt:lpstr>
      <vt:lpstr>Methods</vt:lpstr>
      <vt:lpstr>Results</vt:lpstr>
      <vt:lpstr>Results</vt:lpstr>
      <vt:lpstr>Diapositiva 43</vt:lpstr>
      <vt:lpstr>Conclusions</vt:lpstr>
      <vt:lpstr>Perspectivas</vt:lpstr>
      <vt:lpstr>Objetivo…….</vt:lpstr>
      <vt:lpstr>Autoinmunidad: nuevas hipótesis</vt:lpstr>
      <vt:lpstr>Autoinmunidad: nuevas hipótesis</vt:lpstr>
      <vt:lpstr>Enfermedades autoinflamatorias</vt:lpstr>
      <vt:lpstr>Colaboraciones</vt:lpstr>
      <vt:lpstr>Artículos Publicados</vt:lpstr>
      <vt:lpstr>Muchas gracias…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de Reumatología y Laboratorio de Inmunología  e Inmunodeficiencias</dc:title>
  <dc:creator>ASUS</dc:creator>
  <cp:lastModifiedBy>Usuario</cp:lastModifiedBy>
  <cp:revision>65</cp:revision>
  <dcterms:created xsi:type="dcterms:W3CDTF">2016-12-11T16:42:27Z</dcterms:created>
  <dcterms:modified xsi:type="dcterms:W3CDTF">2017-02-21T20:13:11Z</dcterms:modified>
</cp:coreProperties>
</file>